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70" r:id="rId1"/>
  </p:sldMasterIdLst>
  <p:notesMasterIdLst>
    <p:notesMasterId r:id="rId20"/>
  </p:notesMasterIdLst>
  <p:handoutMasterIdLst>
    <p:handoutMasterId r:id="rId21"/>
  </p:handoutMasterIdLst>
  <p:sldIdLst>
    <p:sldId id="256" r:id="rId2"/>
    <p:sldId id="387" r:id="rId3"/>
    <p:sldId id="386" r:id="rId4"/>
    <p:sldId id="259" r:id="rId5"/>
    <p:sldId id="312" r:id="rId6"/>
    <p:sldId id="393" r:id="rId7"/>
    <p:sldId id="394" r:id="rId8"/>
    <p:sldId id="395" r:id="rId9"/>
    <p:sldId id="314" r:id="rId10"/>
    <p:sldId id="396" r:id="rId11"/>
    <p:sldId id="397" r:id="rId12"/>
    <p:sldId id="398" r:id="rId13"/>
    <p:sldId id="392" r:id="rId14"/>
    <p:sldId id="385" r:id="rId15"/>
    <p:sldId id="322" r:id="rId16"/>
    <p:sldId id="321" r:id="rId17"/>
    <p:sldId id="274" r:id="rId18"/>
    <p:sldId id="324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pos="3840" userDrawn="1">
          <p15:clr>
            <a:srgbClr val="A4A3A4"/>
          </p15:clr>
        </p15:guide>
        <p15:guide id="1" orient="horz" pos="2364" userDrawn="1">
          <p15:clr>
            <a:srgbClr val="A4A3A4"/>
          </p15:clr>
        </p15:guide>
        <p15:guide id="2" orient="horz" pos="640" userDrawn="1">
          <p15:clr>
            <a:srgbClr val="A4A3A4"/>
          </p15:clr>
        </p15:guide>
        <p15:guide id="3" orient="horz" pos="4088" userDrawn="1">
          <p15:clr>
            <a:srgbClr val="A4A3A4"/>
          </p15:clr>
        </p15:guide>
        <p15:guide id="4" pos="211" userDrawn="1">
          <p15:clr>
            <a:srgbClr val="A4A3A4"/>
          </p15:clr>
        </p15:guide>
        <p15:guide id="5" pos="7469" userDrawn="1">
          <p15:clr>
            <a:srgbClr val="A4A3A4"/>
          </p15:clr>
        </p15:guide>
        <p15:guide id="6" orient="horz" pos="232" userDrawn="1">
          <p15:clr>
            <a:srgbClr val="A4A3A4"/>
          </p15:clr>
        </p15:guide>
        <p15:guide id="7" orient="horz" pos="799" userDrawn="1">
          <p15:clr>
            <a:srgbClr val="A4A3A4"/>
          </p15:clr>
        </p15:guide>
        <p15:guide id="8" pos="438" userDrawn="1">
          <p15:clr>
            <a:srgbClr val="A4A3A4"/>
          </p15:clr>
        </p15:guide>
        <p15:guide id="9" pos="7242" userDrawn="1">
          <p15:clr>
            <a:srgbClr val="A4A3A4"/>
          </p15:clr>
        </p15:guide>
        <p15:guide id="10" orient="horz" pos="39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pos="3825">
          <p15:clr>
            <a:srgbClr val="A4A3A4"/>
          </p15:clr>
        </p15:guide>
        <p15:guide id="2" orient="horz" pos="2150">
          <p15:clr>
            <a:srgbClr val="A4A3A4"/>
          </p15:clr>
        </p15:guide>
        <p15:guide id="3" orient="horz" pos="907">
          <p15:clr>
            <a:srgbClr val="A4A3A4"/>
          </p15:clr>
        </p15:guide>
        <p15:guide id="4" orient="horz" pos="3988">
          <p15:clr>
            <a:srgbClr val="A4A3A4"/>
          </p15:clr>
        </p15:guide>
        <p15:guide id="5" pos="209">
          <p15:clr>
            <a:srgbClr val="A4A3A4"/>
          </p15:clr>
        </p15:guide>
        <p15:guide id="6" pos="7445">
          <p15:clr>
            <a:srgbClr val="A4A3A4"/>
          </p15:clr>
        </p15:guide>
        <p15:guide id="7" orient="horz" pos="11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A6A6A6"/>
    <a:srgbClr val="FF8585"/>
    <a:srgbClr val="7F7F7F"/>
    <a:srgbClr val="2F5597"/>
    <a:srgbClr val="C55A11"/>
    <a:srgbClr val="F8CBAD"/>
    <a:srgbClr val="BDD7EE"/>
    <a:srgbClr val="7C7C7C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6279" autoAdjust="0"/>
  </p:normalViewPr>
  <p:slideViewPr>
    <p:cSldViewPr snapToGrid="0" snapToObjects="1" showGuides="1">
      <p:cViewPr varScale="1">
        <p:scale>
          <a:sx n="74" d="100"/>
          <a:sy n="74" d="100"/>
        </p:scale>
        <p:origin x="846" y="66"/>
      </p:cViewPr>
      <p:guideLst>
        <p:guide pos="3840"/>
        <p:guide orient="horz" pos="2364"/>
        <p:guide orient="horz" pos="640"/>
        <p:guide orient="horz" pos="4088"/>
        <p:guide pos="211"/>
        <p:guide pos="7469"/>
        <p:guide orient="horz" pos="232"/>
        <p:guide orient="horz" pos="799"/>
        <p:guide pos="438"/>
        <p:guide pos="7242"/>
        <p:guide orient="horz" pos="392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9" d="100"/>
          <a:sy n="79" d="100"/>
        </p:scale>
        <p:origin x="2550" y="102"/>
      </p:cViewPr>
      <p:guideLst>
        <p:guide pos="3825"/>
        <p:guide orient="horz" pos="2150"/>
        <p:guide orient="horz" pos="907"/>
        <p:guide orient="horz" pos="3988"/>
        <p:guide pos="209"/>
        <p:guide pos="7445"/>
        <p:guide orient="horz" pos="11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2025-01-03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2025-01-03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03/01/2025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  <p:hf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6235" cy="43522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03/01/2025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  <p:hf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215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215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03/01/2025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  <p:hf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03/01/2025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03/01/2025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  <p:hf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03/01/2025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  <p:hf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0105" y="1681480"/>
            <a:ext cx="5157470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480"/>
            <a:ext cx="5183505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03/01/2025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  <p:hf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03/01/2025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  <p:hf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03/01/2025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  <p:hf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03/01/2025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  <p:hf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03/01/2025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  <p:hf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>
            <a:lvl1pPr marL="0" indent="0" algn="l" latinLnBrk="0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03/01/2025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dirty="0"/>
              <a:t>카드 디자인 가이드</a:t>
            </a:r>
            <a:br>
              <a:rPr lang="en-US" altLang="ko-KR" dirty="0"/>
            </a:br>
            <a:r>
              <a:rPr lang="en-US" altLang="ko-KR" sz="4400" dirty="0"/>
              <a:t>- </a:t>
            </a:r>
            <a:r>
              <a:rPr lang="ko-KR" altLang="en-US" sz="2800" dirty="0"/>
              <a:t>카드 외형 디자인 및 효과 텍스트 설계 가이드 문서 </a:t>
            </a:r>
            <a:r>
              <a:rPr lang="en-US" altLang="ko-KR" sz="2800" dirty="0"/>
              <a:t>-</a:t>
            </a:r>
            <a:endParaRPr lang="ko-KR" altLang="en-US" dirty="0"/>
          </a:p>
        </p:txBody>
      </p:sp>
      <p:sp>
        <p:nvSpPr>
          <p:cNvPr id="3" name="부제목 2"/>
          <p:cNvSpPr txBox="1">
            <a:spLocks noGrp="1"/>
          </p:cNvSpPr>
          <p:nvPr>
            <p:ph type="subTitle" idx="1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r" latinLnBrk="0">
              <a:buFontTx/>
              <a:buNone/>
            </a:pPr>
            <a:r>
              <a:rPr lang="ko-KR" altLang="en-US" dirty="0"/>
              <a:t>윤정근</a:t>
            </a:r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10</a:t>
            </a:fld>
            <a:endParaRPr lang="ko-KR" altLang="en-US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17559C2D-0545-41E8-B28D-426F8C643FC0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효과 텍스트 구성 요소</a:t>
            </a:r>
            <a:r>
              <a:rPr lang="en-US" altLang="ko-KR" sz="2400" dirty="0"/>
              <a:t>(</a:t>
            </a:r>
            <a:r>
              <a:rPr lang="ko-KR" altLang="en-US" sz="2400" dirty="0"/>
              <a:t>효과 구분 번호</a:t>
            </a:r>
            <a:r>
              <a:rPr lang="en-US" altLang="ko-KR" sz="2400" dirty="0"/>
              <a:t>, </a:t>
            </a:r>
            <a:r>
              <a:rPr lang="ko-KR" altLang="en-US" sz="2400" dirty="0"/>
              <a:t>발동 조건</a:t>
            </a:r>
            <a:r>
              <a:rPr lang="en-US" altLang="ko-KR" sz="2400" dirty="0"/>
              <a:t>)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357CDA7-EA0A-477E-A88F-9F2BA9FBD881}"/>
              </a:ext>
            </a:extLst>
          </p:cNvPr>
          <p:cNvGrpSpPr>
            <a:grpSpLocks noChangeAspect="1"/>
          </p:cNvGrpSpPr>
          <p:nvPr/>
        </p:nvGrpSpPr>
        <p:grpSpPr>
          <a:xfrm>
            <a:off x="3170492" y="2232700"/>
            <a:ext cx="5851013" cy="1302393"/>
            <a:chOff x="1513129" y="3389399"/>
            <a:chExt cx="9165741" cy="2040227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75CE5C9B-DAC3-7905-EE92-AD0279F35B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86" t="75207" r="5136" b="10455"/>
            <a:stretch/>
          </p:blipFill>
          <p:spPr>
            <a:xfrm>
              <a:off x="1513129" y="3389399"/>
              <a:ext cx="9165741" cy="2040227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0489BFD-AE5F-416E-4DAA-B843A638EE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77998" y="3629111"/>
              <a:ext cx="243044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E2069D4-2F23-45B9-A696-64FED83E9A0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77998" y="4480011"/>
              <a:ext cx="243044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14F1CD07-01D8-47F3-9B57-244722DBC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720881"/>
              </p:ext>
            </p:extLst>
          </p:nvPr>
        </p:nvGraphicFramePr>
        <p:xfrm>
          <a:off x="975201" y="1273955"/>
          <a:ext cx="10241598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 구분 번호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하나의 카드가 다수의 효과를 가진 경우 각 효과들의 발동 조건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발동 및 종료 타이밍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효과 등을 쉽게 구분하기 위해 표기되는 번호다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구분을 효과적으로 하기 위해서 표기될 경우 가장 앞에 표기되고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다른 효과 텍스트 구성 요소는 효과 구분 번호 뒤에 표기된다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22794598-EEA9-47EA-BAC3-23586634C3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2568922"/>
              </p:ext>
            </p:extLst>
          </p:nvPr>
        </p:nvGraphicFramePr>
        <p:xfrm>
          <a:off x="975201" y="3750470"/>
          <a:ext cx="10241598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발동 조건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효과가 발동되기 위해 필요한 조건이다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가장 먼저 확인해야하는 요소이기에 가장 상단에 배치된다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pSp>
        <p:nvGrpSpPr>
          <p:cNvPr id="7" name="그룹 6">
            <a:extLst>
              <a:ext uri="{FF2B5EF4-FFF2-40B4-BE49-F238E27FC236}">
                <a16:creationId xmlns:a16="http://schemas.microsoft.com/office/drawing/2014/main" id="{7C826880-DE1A-4986-8F16-159A198293CC}"/>
              </a:ext>
            </a:extLst>
          </p:cNvPr>
          <p:cNvGrpSpPr/>
          <p:nvPr/>
        </p:nvGrpSpPr>
        <p:grpSpPr>
          <a:xfrm>
            <a:off x="3170492" y="4710171"/>
            <a:ext cx="5851013" cy="1302393"/>
            <a:chOff x="3170492" y="4918172"/>
            <a:chExt cx="5851013" cy="1302393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83C91AE7-0756-4017-90F7-CA45093DFA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86" t="75207" r="5136" b="10455"/>
            <a:stretch/>
          </p:blipFill>
          <p:spPr>
            <a:xfrm>
              <a:off x="3170492" y="4918172"/>
              <a:ext cx="5851013" cy="1302393"/>
            </a:xfrm>
            <a:prstGeom prst="rect">
              <a:avLst/>
            </a:prstGeom>
          </p:spPr>
        </p:pic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C02EDB27-2719-4DD2-B242-37EEE869DD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30073" y="5054600"/>
              <a:ext cx="403752" cy="177993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5A63B7F9-5041-4DAA-BFB1-2882F371A9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61872" y="5054600"/>
              <a:ext cx="2426227" cy="177993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39981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11</a:t>
            </a:fld>
            <a:endParaRPr lang="ko-KR" altLang="en-US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17559C2D-0545-41E8-B28D-426F8C643FC0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효과 텍스트 구성 요소</a:t>
            </a:r>
            <a:r>
              <a:rPr lang="en-US" altLang="ko-KR" sz="2400" dirty="0"/>
              <a:t>(</a:t>
            </a:r>
            <a:r>
              <a:rPr lang="ko-KR" altLang="en-US" sz="2400" dirty="0"/>
              <a:t>발동 및 종료 타이밍</a:t>
            </a:r>
            <a:r>
              <a:rPr lang="en-US" altLang="ko-KR" sz="2400" dirty="0"/>
              <a:t>)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14F1CD07-01D8-47F3-9B57-244722DBC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3908541"/>
              </p:ext>
            </p:extLst>
          </p:nvPr>
        </p:nvGraphicFramePr>
        <p:xfrm>
          <a:off x="975201" y="1273955"/>
          <a:ext cx="10241598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발동 타이밍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효과가 적용되는 타이밍이 존재하는 경우 표기된다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다수의 효과가 동시에 적용되는 경우 효과가 처리되는 순서를 정확하게 구분하여 효과를 처리하고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해당 과정을 플레이어가 이해할 수 있게 하기 위해 표기하였다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플레이어가 파악하기 쉽게 하기 위해서 메인 효과 앞쪽에 배치된다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22794598-EEA9-47EA-BAC3-23586634C3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3078004"/>
              </p:ext>
            </p:extLst>
          </p:nvPr>
        </p:nvGraphicFramePr>
        <p:xfrm>
          <a:off x="975201" y="3750470"/>
          <a:ext cx="10241598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종료 타이밍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효과의 적용이 끝나는 타이밍이 존재하는 경우 표기된다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발동 타이밍과 같은 이유로 표기하고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플레이어가 파악하기 쉽게 하기 위해서 발동 타이밍 바로 뒤쪽에 배치된다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pSp>
        <p:nvGrpSpPr>
          <p:cNvPr id="3" name="그룹 2">
            <a:extLst>
              <a:ext uri="{FF2B5EF4-FFF2-40B4-BE49-F238E27FC236}">
                <a16:creationId xmlns:a16="http://schemas.microsoft.com/office/drawing/2014/main" id="{AF368E77-F11A-41A0-9C1B-0ECD5C911C6A}"/>
              </a:ext>
            </a:extLst>
          </p:cNvPr>
          <p:cNvGrpSpPr/>
          <p:nvPr/>
        </p:nvGrpSpPr>
        <p:grpSpPr>
          <a:xfrm>
            <a:off x="3170492" y="2354870"/>
            <a:ext cx="5851013" cy="1302393"/>
            <a:chOff x="3170492" y="2232700"/>
            <a:chExt cx="5851013" cy="1302393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75CE5C9B-DAC3-7905-EE92-AD0279F35B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86" t="75207" r="5136" b="10455"/>
            <a:stretch/>
          </p:blipFill>
          <p:spPr>
            <a:xfrm>
              <a:off x="3170492" y="2232700"/>
              <a:ext cx="5851013" cy="1302393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0489BFD-AE5F-416E-4DAA-B843A638EE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34835" y="2540771"/>
              <a:ext cx="601396" cy="195285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FB3DF48-06D9-4478-8F74-5208648CC3A7}"/>
              </a:ext>
            </a:extLst>
          </p:cNvPr>
          <p:cNvGrpSpPr/>
          <p:nvPr/>
        </p:nvGrpSpPr>
        <p:grpSpPr>
          <a:xfrm>
            <a:off x="3170491" y="4666637"/>
            <a:ext cx="5851013" cy="1302393"/>
            <a:chOff x="3170492" y="2232700"/>
            <a:chExt cx="5851013" cy="1302393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DBFF01B9-2F59-4580-B212-D7433D6750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86" t="75207" r="5136" b="10455"/>
            <a:stretch/>
          </p:blipFill>
          <p:spPr>
            <a:xfrm>
              <a:off x="3170492" y="2232700"/>
              <a:ext cx="5851013" cy="1302393"/>
            </a:xfrm>
            <a:prstGeom prst="rect">
              <a:avLst/>
            </a:prstGeom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8415ECB-F9BA-4D62-A4EB-6537A89AF26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34835" y="2540771"/>
              <a:ext cx="601396" cy="195285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565B5B9-4FD3-4E5A-AACE-4BA1E28ECE3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73009" y="2540771"/>
              <a:ext cx="1075265" cy="195285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99553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12</a:t>
            </a:fld>
            <a:endParaRPr lang="ko-KR" altLang="en-US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17559C2D-0545-41E8-B28D-426F8C643FC0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효과 텍스트 구성 요소</a:t>
            </a:r>
            <a:r>
              <a:rPr lang="en-US" altLang="ko-KR" sz="2400" dirty="0"/>
              <a:t>(</a:t>
            </a:r>
            <a:r>
              <a:rPr lang="ko-KR" altLang="en-US" sz="2400" dirty="0"/>
              <a:t>메인 효과</a:t>
            </a:r>
            <a:r>
              <a:rPr lang="en-US" altLang="ko-KR" sz="2400" dirty="0"/>
              <a:t>, </a:t>
            </a:r>
            <a:r>
              <a:rPr lang="ko-KR" altLang="en-US" sz="2400" dirty="0"/>
              <a:t>기타</a:t>
            </a:r>
            <a:r>
              <a:rPr lang="en-US" altLang="ko-KR" sz="2400" dirty="0"/>
              <a:t>)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14F1CD07-01D8-47F3-9B57-244722DBC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1990945"/>
              </p:ext>
            </p:extLst>
          </p:nvPr>
        </p:nvGraphicFramePr>
        <p:xfrm>
          <a:off x="975201" y="1273955"/>
          <a:ext cx="10241598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메인 효과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실질적으로 효과에서 가장 중요한 내용이 표기된다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 텍스트 구성 요소 중 가장 중요하며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조건이 만족될 경우 특정 타이밍에 적용되는 방식으로 적용되기 때문에 기타 텍스트를 제외하면 가장 뒤쪽에 배치된다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22794598-EEA9-47EA-BAC3-23586634C3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5231378"/>
              </p:ext>
            </p:extLst>
          </p:nvPr>
        </p:nvGraphicFramePr>
        <p:xfrm>
          <a:off x="975201" y="3750470"/>
          <a:ext cx="10241598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기타 텍스트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효과의 턴당 효과 적용 제한 숫자가 존재하는 경우나 별개로 적용되는 규칙이 있는 경우 표기된다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상대적으로 중요도가 낮기 때문에 제일 밑에 배치된다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75CE5C9B-DAC3-7905-EE92-AD0279F35B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86" t="75207" r="5136" b="10455"/>
          <a:stretch/>
        </p:blipFill>
        <p:spPr>
          <a:xfrm>
            <a:off x="3170492" y="2354870"/>
            <a:ext cx="5851013" cy="130239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90489BFD-AE5F-416E-4DAA-B843A638EE45}"/>
              </a:ext>
            </a:extLst>
          </p:cNvPr>
          <p:cNvSpPr>
            <a:spLocks noChangeAspect="1"/>
          </p:cNvSpPr>
          <p:nvPr/>
        </p:nvSpPr>
        <p:spPr>
          <a:xfrm>
            <a:off x="5255684" y="2662941"/>
            <a:ext cx="986365" cy="19528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BFF01B9-2F59-4580-B212-D7433D6750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86" t="75207" r="5136" b="10455"/>
          <a:stretch/>
        </p:blipFill>
        <p:spPr>
          <a:xfrm>
            <a:off x="3170491" y="4666637"/>
            <a:ext cx="5851013" cy="1302393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08415ECB-F9BA-4D62-A4EB-6537A89AF265}"/>
              </a:ext>
            </a:extLst>
          </p:cNvPr>
          <p:cNvSpPr>
            <a:spLocks noChangeAspect="1"/>
          </p:cNvSpPr>
          <p:nvPr/>
        </p:nvSpPr>
        <p:spPr>
          <a:xfrm>
            <a:off x="3534834" y="5159262"/>
            <a:ext cx="2859616" cy="19528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0614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F8F7449-0A65-4561-B4E0-29304B0C9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049" y="1479550"/>
            <a:ext cx="7581900" cy="14859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96A22146-1DD8-4C88-930B-8E435675FC2C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효과 텍스트 데이터 테이블</a:t>
            </a:r>
            <a:endParaRPr lang="en-US" altLang="ko-KR" sz="2400" dirty="0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567B2411-F326-4488-8D21-E8B39E78D6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8302337"/>
              </p:ext>
            </p:extLst>
          </p:nvPr>
        </p:nvGraphicFramePr>
        <p:xfrm>
          <a:off x="838201" y="3215936"/>
          <a:ext cx="10515597" cy="31033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7896">
                  <a:extLst>
                    <a:ext uri="{9D8B030D-6E8A-4147-A177-3AD203B41FA5}">
                      <a16:colId xmlns:a16="http://schemas.microsoft.com/office/drawing/2014/main" val="1446257059"/>
                    </a:ext>
                  </a:extLst>
                </a:gridCol>
                <a:gridCol w="769055">
                  <a:extLst>
                    <a:ext uri="{9D8B030D-6E8A-4147-A177-3AD203B41FA5}">
                      <a16:colId xmlns:a16="http://schemas.microsoft.com/office/drawing/2014/main" val="2242293346"/>
                    </a:ext>
                  </a:extLst>
                </a:gridCol>
                <a:gridCol w="600743">
                  <a:extLst>
                    <a:ext uri="{9D8B030D-6E8A-4147-A177-3AD203B41FA5}">
                      <a16:colId xmlns:a16="http://schemas.microsoft.com/office/drawing/2014/main" val="3095899533"/>
                    </a:ext>
                  </a:extLst>
                </a:gridCol>
                <a:gridCol w="600743">
                  <a:extLst>
                    <a:ext uri="{9D8B030D-6E8A-4147-A177-3AD203B41FA5}">
                      <a16:colId xmlns:a16="http://schemas.microsoft.com/office/drawing/2014/main" val="2038838577"/>
                    </a:ext>
                  </a:extLst>
                </a:gridCol>
                <a:gridCol w="769055">
                  <a:extLst>
                    <a:ext uri="{9D8B030D-6E8A-4147-A177-3AD203B41FA5}">
                      <a16:colId xmlns:a16="http://schemas.microsoft.com/office/drawing/2014/main" val="926789340"/>
                    </a:ext>
                  </a:extLst>
                </a:gridCol>
                <a:gridCol w="893347">
                  <a:extLst>
                    <a:ext uri="{9D8B030D-6E8A-4147-A177-3AD203B41FA5}">
                      <a16:colId xmlns:a16="http://schemas.microsoft.com/office/drawing/2014/main" val="2198271682"/>
                    </a:ext>
                  </a:extLst>
                </a:gridCol>
                <a:gridCol w="1077195">
                  <a:extLst>
                    <a:ext uri="{9D8B030D-6E8A-4147-A177-3AD203B41FA5}">
                      <a16:colId xmlns:a16="http://schemas.microsoft.com/office/drawing/2014/main" val="942485601"/>
                    </a:ext>
                  </a:extLst>
                </a:gridCol>
                <a:gridCol w="486809">
                  <a:extLst>
                    <a:ext uri="{9D8B030D-6E8A-4147-A177-3AD203B41FA5}">
                      <a16:colId xmlns:a16="http://schemas.microsoft.com/office/drawing/2014/main" val="138245072"/>
                    </a:ext>
                  </a:extLst>
                </a:gridCol>
                <a:gridCol w="486809">
                  <a:extLst>
                    <a:ext uri="{9D8B030D-6E8A-4147-A177-3AD203B41FA5}">
                      <a16:colId xmlns:a16="http://schemas.microsoft.com/office/drawing/2014/main" val="3184841354"/>
                    </a:ext>
                  </a:extLst>
                </a:gridCol>
                <a:gridCol w="1077195">
                  <a:extLst>
                    <a:ext uri="{9D8B030D-6E8A-4147-A177-3AD203B41FA5}">
                      <a16:colId xmlns:a16="http://schemas.microsoft.com/office/drawing/2014/main" val="589763375"/>
                    </a:ext>
                  </a:extLst>
                </a:gridCol>
                <a:gridCol w="769055">
                  <a:extLst>
                    <a:ext uri="{9D8B030D-6E8A-4147-A177-3AD203B41FA5}">
                      <a16:colId xmlns:a16="http://schemas.microsoft.com/office/drawing/2014/main" val="1255925488"/>
                    </a:ext>
                  </a:extLst>
                </a:gridCol>
                <a:gridCol w="893347">
                  <a:extLst>
                    <a:ext uri="{9D8B030D-6E8A-4147-A177-3AD203B41FA5}">
                      <a16:colId xmlns:a16="http://schemas.microsoft.com/office/drawing/2014/main" val="1979313667"/>
                    </a:ext>
                  </a:extLst>
                </a:gridCol>
                <a:gridCol w="642174">
                  <a:extLst>
                    <a:ext uri="{9D8B030D-6E8A-4147-A177-3AD203B41FA5}">
                      <a16:colId xmlns:a16="http://schemas.microsoft.com/office/drawing/2014/main" val="1139870794"/>
                    </a:ext>
                  </a:extLst>
                </a:gridCol>
                <a:gridCol w="642174">
                  <a:extLst>
                    <a:ext uri="{9D8B030D-6E8A-4147-A177-3AD203B41FA5}">
                      <a16:colId xmlns:a16="http://schemas.microsoft.com/office/drawing/2014/main" val="818379170"/>
                    </a:ext>
                  </a:extLst>
                </a:gridCol>
              </a:tblGrid>
              <a:tr h="171112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턴 시작 시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턴 시작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드로우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드로우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카드 사용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카드 사용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턴 종료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턴 종료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1771919381"/>
                  </a:ext>
                </a:extLst>
              </a:tr>
              <a:tr h="17889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 dirty="0">
                          <a:effectLst/>
                        </a:rPr>
                        <a:t>2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778135152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소환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소환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1052985276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3602392370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스킬 사용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스킬 효과 적용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스킬 효과 적용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스킬 사용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472207312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4158491775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이벤트 발동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이벤트 발동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4027819973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2821203583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2231616269"/>
                  </a:ext>
                </a:extLst>
              </a:tr>
              <a:tr h="178890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420588039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기물 명령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기물 명령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930345068"/>
                  </a:ext>
                </a:extLst>
              </a:tr>
              <a:tr h="178890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3172780338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전투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공격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피격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공격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피격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전투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2121881565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1008255894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이동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이동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3937897258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67543761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스킬 사용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스킬 효과 전용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스킬 효과 적용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스킬 사용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1071217233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4059467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98175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효과 텍스트 설계 디자인 가이드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CBECE715-0DD6-4EE3-95E9-1B817EA7ED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9672873"/>
              </p:ext>
            </p:extLst>
          </p:nvPr>
        </p:nvGraphicFramePr>
        <p:xfrm>
          <a:off x="1089500" y="1714255"/>
          <a:ext cx="10012998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2830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8960168">
                  <a:extLst>
                    <a:ext uri="{9D8B030D-6E8A-4147-A177-3AD203B41FA5}">
                      <a16:colId xmlns:a16="http://schemas.microsoft.com/office/drawing/2014/main" val="260252505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카드의 구성 및 정보와 같은 카드의 설계 디자인에 필요한 가이드 라인이다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클래스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카드를 클래스별 고유의 특징 가지게 하여 분류하였다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설계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가이드 라인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단일 카드가 너무 많은 효율 또는 파워를 가지게 되어 게임의 전투 밸런스가 무너지는 것을 사전에 방지하기 위해서 기획되었다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88599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58897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15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EA425535-2DB7-B549-0ED6-895362BBD2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2461733"/>
              </p:ext>
            </p:extLst>
          </p:nvPr>
        </p:nvGraphicFramePr>
        <p:xfrm>
          <a:off x="2526823" y="3128328"/>
          <a:ext cx="7138353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2755">
                  <a:extLst>
                    <a:ext uri="{9D8B030D-6E8A-4147-A177-3AD203B41FA5}">
                      <a16:colId xmlns:a16="http://schemas.microsoft.com/office/drawing/2014/main" val="2678276937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3709619138"/>
                    </a:ext>
                  </a:extLst>
                </a:gridCol>
                <a:gridCol w="5991543">
                  <a:extLst>
                    <a:ext uri="{9D8B030D-6E8A-4147-A177-3AD203B41FA5}">
                      <a16:colId xmlns:a16="http://schemas.microsoft.com/office/drawing/2014/main" val="3459762104"/>
                    </a:ext>
                  </a:extLst>
                </a:gridCol>
              </a:tblGrid>
              <a:tr h="16310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클래스</a:t>
                      </a:r>
                      <a:endParaRPr lang="en-US" altLang="ko-KR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66917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 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높은 체력과 낮은 전투능력을 가지는 지휘관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파괴될 경우 게임에서 패배하며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효과로 인한 파괴에 내성을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8836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높은 능력치를 가지고 전투의 핵심이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구성의 핵심이 되는 능력을 주로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3097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높은 속도를 기반으로 높은 기동성을 가지는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클래스와 대비되는 빠른 이동으로 전장을 누비는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3979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5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높은 사거리를 기반으로 원거리에서 전투를 하는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클래스와 대비되는 높은 사거리로 먼 거리에서 적을 공격하고 아군을 지원한다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54262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6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루크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높은 체력을 기반으로 선봉에서 아군 기물을 보호하는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클래스와 대비되는 높은 체력으로 아군을 보호하고 적 기물을 막는다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8557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7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약한 능력치를 가지는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낮은 능력치를 가지지만 많은 숫자와 능력으로 아군 킹 기물을 보호한다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500188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E1D616F8-71A0-454D-9062-B44FB45EA5B0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가이드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클래스별 특징</a:t>
            </a:r>
            <a:endParaRPr lang="en-US" altLang="ko-KR" sz="2400" dirty="0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0A9D049E-006F-47AF-8DE7-649BC4A0F0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6451074"/>
              </p:ext>
            </p:extLst>
          </p:nvPr>
        </p:nvGraphicFramePr>
        <p:xfrm>
          <a:off x="2463641" y="1714255"/>
          <a:ext cx="7264718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6471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기물을 특징별로 구분하여 분류한 것이다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클래스에 따른 특징을 기물에 부여하여 기물을 분류하고 역할을 구분하고 설계하기 위해서 기획되었다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57745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16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BF9C7E2-D33B-014D-D01A-88DC16FEF1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5184144"/>
              </p:ext>
            </p:extLst>
          </p:nvPr>
        </p:nvGraphicFramePr>
        <p:xfrm>
          <a:off x="3083560" y="1268413"/>
          <a:ext cx="6024880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24880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카드 효과 텍스트 공통 가이드 라인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7574820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모든 카드는 리스크 포인트과 리턴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974662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조건이나 본인에게 해로운 효과를 가질 경우 리스크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0925175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효과 텍스트의 종료와 텍스트가 가지는 파워 정도에 따라서 리턴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772110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모든 카드는 리턴 포인트에서 리스크 포인트를 뺀 값이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이하의 값을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4871404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EDA031F7-497C-2E57-32DA-5C9667E05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857" y="2766453"/>
            <a:ext cx="7500286" cy="3493936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AB22305-2F1A-403A-A66A-9E80C351AF7E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가이드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카드 효과 텍스트 공통 가이드 라인 규칙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3015840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17</a:t>
            </a:fld>
            <a:endParaRPr lang="ko-KR" altLang="en-US" dirty="0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C6FAFAB-2D5A-8829-A599-D2D9FECC47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2394401"/>
              </p:ext>
            </p:extLst>
          </p:nvPr>
        </p:nvGraphicFramePr>
        <p:xfrm>
          <a:off x="3575253" y="3307579"/>
          <a:ext cx="5041493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8831">
                  <a:extLst>
                    <a:ext uri="{9D8B030D-6E8A-4147-A177-3AD203B41FA5}">
                      <a16:colId xmlns:a16="http://schemas.microsoft.com/office/drawing/2014/main" val="2678276937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3709619138"/>
                    </a:ext>
                  </a:extLst>
                </a:gridCol>
                <a:gridCol w="663893">
                  <a:extLst>
                    <a:ext uri="{9D8B030D-6E8A-4147-A177-3AD203B41FA5}">
                      <a16:colId xmlns:a16="http://schemas.microsoft.com/office/drawing/2014/main" val="3459762104"/>
                    </a:ext>
                  </a:extLst>
                </a:gridCol>
                <a:gridCol w="778193">
                  <a:extLst>
                    <a:ext uri="{9D8B030D-6E8A-4147-A177-3AD203B41FA5}">
                      <a16:colId xmlns:a16="http://schemas.microsoft.com/office/drawing/2014/main" val="3830787509"/>
                    </a:ext>
                  </a:extLst>
                </a:gridCol>
                <a:gridCol w="778193">
                  <a:extLst>
                    <a:ext uri="{9D8B030D-6E8A-4147-A177-3AD203B41FA5}">
                      <a16:colId xmlns:a16="http://schemas.microsoft.com/office/drawing/2014/main" val="1975258349"/>
                    </a:ext>
                  </a:extLst>
                </a:gridCol>
                <a:gridCol w="662305">
                  <a:extLst>
                    <a:ext uri="{9D8B030D-6E8A-4147-A177-3AD203B41FA5}">
                      <a16:colId xmlns:a16="http://schemas.microsoft.com/office/drawing/2014/main" val="1710220717"/>
                    </a:ext>
                  </a:extLst>
                </a:gridCol>
                <a:gridCol w="595630">
                  <a:extLst>
                    <a:ext uri="{9D8B030D-6E8A-4147-A177-3AD203B41FA5}">
                      <a16:colId xmlns:a16="http://schemas.microsoft.com/office/drawing/2014/main" val="1720028426"/>
                    </a:ext>
                  </a:extLst>
                </a:gridCol>
                <a:gridCol w="600393">
                  <a:extLst>
                    <a:ext uri="{9D8B030D-6E8A-4147-A177-3AD203B41FA5}">
                      <a16:colId xmlns:a16="http://schemas.microsoft.com/office/drawing/2014/main" val="3267478981"/>
                    </a:ext>
                  </a:extLst>
                </a:gridCol>
              </a:tblGrid>
              <a:tr h="0">
                <a:tc rowSpan="2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클래스별 능력치 제한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숫자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제한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6691741"/>
                  </a:ext>
                </a:extLst>
              </a:tr>
              <a:tr h="0">
                <a:tc gridSpan="2"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체 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속 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총 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63015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1~3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1~3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8836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8~12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3097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4~6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15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3979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5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54262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6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루크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8~12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4~6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8557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7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4~6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500188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6B1E5878-FD54-4A8A-A1B1-3609456E20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5537047"/>
              </p:ext>
            </p:extLst>
          </p:nvPr>
        </p:nvGraphicFramePr>
        <p:xfrm>
          <a:off x="2589052" y="1672091"/>
          <a:ext cx="7013893" cy="129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1389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기물 카드 효과 텍스트 가이드 라인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7574820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클래스별 가질 수 있는 능력치 총합은 제한이 존재한다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3762488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멀티 클래스 기물 능력치 총합 제한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=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보유한 클래스별 능력치 제한 총합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 × 2/3</a:t>
                      </a:r>
                    </a:p>
                    <a:p>
                      <a:pPr algn="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멀티 클래스 기물 </a:t>
                      </a:r>
                      <a:r>
                        <a:rPr lang="en-US" altLang="ko-KR" sz="1100" dirty="0"/>
                        <a:t>: </a:t>
                      </a:r>
                      <a:r>
                        <a:rPr lang="ko-KR" altLang="en-US" sz="1100" dirty="0"/>
                        <a:t>다수의 클래스를 가지는 기물 카드</a:t>
                      </a:r>
                      <a:r>
                        <a:rPr lang="en-US" altLang="ko-KR" sz="1100" dirty="0"/>
                        <a:t>)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0583268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카드의 능력치 총합이 능력치 제한을 초과하면 초과 능력치에 비례하는 리턴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5385989"/>
                  </a:ext>
                </a:extLst>
              </a:tr>
            </a:tbl>
          </a:graphicData>
        </a:graphic>
      </p:graphicFrame>
      <p:sp>
        <p:nvSpPr>
          <p:cNvPr id="9" name="제목 1">
            <a:extLst>
              <a:ext uri="{FF2B5EF4-FFF2-40B4-BE49-F238E27FC236}">
                <a16:creationId xmlns:a16="http://schemas.microsoft.com/office/drawing/2014/main" id="{FD5F1FF9-FB0A-48EE-A88B-278BB128DA0C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가이드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기물 카드 효과 텍스트 가이드 라인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2731374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18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5E44202-0C6A-11C2-8D99-7BD13686D3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8936657"/>
              </p:ext>
            </p:extLst>
          </p:nvPr>
        </p:nvGraphicFramePr>
        <p:xfrm>
          <a:off x="2374423" y="1791547"/>
          <a:ext cx="7443153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805">
                  <a:extLst>
                    <a:ext uri="{9D8B030D-6E8A-4147-A177-3AD203B41FA5}">
                      <a16:colId xmlns:a16="http://schemas.microsoft.com/office/drawing/2014/main" val="2678276937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3709619138"/>
                    </a:ext>
                  </a:extLst>
                </a:gridCol>
                <a:gridCol w="6404293">
                  <a:extLst>
                    <a:ext uri="{9D8B030D-6E8A-4147-A177-3AD203B41FA5}">
                      <a16:colId xmlns:a16="http://schemas.microsoft.com/office/drawing/2014/main" val="3459762104"/>
                    </a:ext>
                  </a:extLst>
                </a:gridCol>
              </a:tblGrid>
              <a:tr h="163103">
                <a:tc gridSpan="3">
                  <a:txBody>
                    <a:bodyPr/>
                    <a:lstStyle/>
                    <a:p>
                      <a:pPr algn="l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스킬 카드 효과 텍스트 가이드 라인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9100627"/>
                  </a:ext>
                </a:extLst>
              </a:tr>
              <a:tr h="16310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공통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이상의 리턴 포인트를 가지는 스킬 카드는 턴 당 사용 횟수에 제한을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41142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아군 기물 및 특정 키워드 지원 또는 패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묘지의 카드에 영향을 주는 효과를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8836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가장 다양하며 강력하고 공격적이며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전투나 덱의 핵심이 되는 효과를 주로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3097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사거리가 짧지만 높은 기동성과 이동에 관련된 효과를 주로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3979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5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먼 거리에서 적을 공격하거나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아군을 치료 및 지원하는 효과를 주로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54262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6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루크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방어적인 효과를 가지며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주로 받는 피해를 감소시키거나 체력을 회복하는 효과를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8557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7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기본 성능은 낮지만 필드에 아군 폰 기물의 숫자에 비례하여 강화되는 효과를 주로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500188"/>
                  </a:ext>
                </a:extLst>
              </a:tr>
            </a:tbl>
          </a:graphicData>
        </a:graphic>
      </p:graphicFrame>
      <p:sp>
        <p:nvSpPr>
          <p:cNvPr id="6" name="제목 1">
            <a:extLst>
              <a:ext uri="{FF2B5EF4-FFF2-40B4-BE49-F238E27FC236}">
                <a16:creationId xmlns:a16="http://schemas.microsoft.com/office/drawing/2014/main" id="{D9C32455-7DD6-4C28-BCC4-DE96968881B6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가이드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스킬 및 이벤트 카드 효과 텍스트 가이드 라인</a:t>
            </a:r>
            <a:endParaRPr lang="en-US" altLang="ko-KR" sz="2400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E8EE4BF3-282B-43E7-9CE2-93BACF5E92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8634622"/>
              </p:ext>
            </p:extLst>
          </p:nvPr>
        </p:nvGraphicFramePr>
        <p:xfrm>
          <a:off x="2406490" y="4108133"/>
          <a:ext cx="7379018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7901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이벤트 카드 효과 텍스트 가이드 라인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7574820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카드는 대상에 따라 단일 대상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피아식별이 없는 광역 대상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본인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대상 효과로 구분된다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974662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카드는 리턴 포인트를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까지만 가질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09251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6723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E25E94-DE2B-F82D-53EA-0AD8E37F7A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카드 디자인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B55BA1-AC58-80B6-E254-9B6FA0DDC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5168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AA249B9B-DB69-4674-B4B3-BD2D9E0E62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6895475"/>
              </p:ext>
            </p:extLst>
          </p:nvPr>
        </p:nvGraphicFramePr>
        <p:xfrm>
          <a:off x="1345087" y="1667933"/>
          <a:ext cx="950182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2830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8448993">
                  <a:extLst>
                    <a:ext uri="{9D8B030D-6E8A-4147-A177-3AD203B41FA5}">
                      <a16:colId xmlns:a16="http://schemas.microsoft.com/office/drawing/2014/main" val="3414909340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카드의 외형 디자인 규격과 효과 텍스트의 설계 가이드다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외형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디자인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특유의 특징에 따라 종류별로 고유의 색을 가지게 하여 플레이어가 종류별로 카드를 쉽게 구분할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카드의 종류에 따라 가지게 되는 고유 요소들을 플레이어가 쉽게 파악하고 비교할 수 있는 위치에 배치하여 게임의 이해를 돕게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효과 텍스트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설계 가이드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효과 텍스트 설계하는 과정에서 단일 카드가 너무 과한 성능을 가지게 되어 게임의 밸런스가 무너지는 것을 방지하는 제한 및 규칙이다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96338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1385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4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40DDCC-7CB4-D60E-855F-F7706882BEDF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495426" y="1429591"/>
            <a:ext cx="866084" cy="120289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F0FDDC-4DC0-F032-CC41-B2563DE5AF5C}"/>
              </a:ext>
            </a:extLst>
          </p:cNvPr>
          <p:cNvSpPr txBox="1"/>
          <p:nvPr/>
        </p:nvSpPr>
        <p:spPr>
          <a:xfrm>
            <a:off x="1266134" y="2635064"/>
            <a:ext cx="13246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기물 카드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5A373AB-7AC9-7431-E673-0D8F1D4A6BE8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495426" y="4705847"/>
            <a:ext cx="866084" cy="12028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47319D4-4566-092F-718B-FC959E4B1902}"/>
              </a:ext>
            </a:extLst>
          </p:cNvPr>
          <p:cNvSpPr txBox="1"/>
          <p:nvPr/>
        </p:nvSpPr>
        <p:spPr>
          <a:xfrm>
            <a:off x="1266134" y="5910045"/>
            <a:ext cx="13246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이벤트 카드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6F0138-D400-D72B-6BC7-E017135AC01A}"/>
              </a:ext>
            </a:extLst>
          </p:cNvPr>
          <p:cNvSpPr txBox="1"/>
          <p:nvPr/>
        </p:nvSpPr>
        <p:spPr>
          <a:xfrm>
            <a:off x="1266134" y="4241595"/>
            <a:ext cx="13246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스킬 카드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40E5E38C-8538-42C8-BF03-257B36EEBB92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</a:t>
            </a:r>
            <a:r>
              <a:rPr lang="en-US" altLang="ko-KR" sz="3200" dirty="0"/>
              <a:t>- </a:t>
            </a:r>
            <a:r>
              <a:rPr lang="ko-KR" altLang="en-US" sz="2400" dirty="0"/>
              <a:t>카드 종류 분류 및 기획 의도</a:t>
            </a:r>
            <a:endParaRPr lang="en-US" altLang="ko-KR" sz="2400" dirty="0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DC516D52-FC29-457E-A85A-25565F591B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328001"/>
              </p:ext>
            </p:extLst>
          </p:nvPr>
        </p:nvGraphicFramePr>
        <p:xfrm>
          <a:off x="2590800" y="1482398"/>
          <a:ext cx="8160385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2630465643"/>
                    </a:ext>
                  </a:extLst>
                </a:gridCol>
                <a:gridCol w="7259955">
                  <a:extLst>
                    <a:ext uri="{9D8B030D-6E8A-4147-A177-3AD203B41FA5}">
                      <a16:colId xmlns:a16="http://schemas.microsoft.com/office/drawing/2014/main" val="3174955380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노랑색을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달리 기물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능력치를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941265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전투의 주축으로 가장 눈에 띄어야 하기에 전체적으로 노랑색을 띄게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전투에서의 역할과 특징을 구분하는 기물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카드와 묶어 구분하기 위한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소속을 가지며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직접적인 전투에서 활용되는 능력치를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408111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6C23C923-740A-4D20-A4CA-11EC15AE6A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5198348"/>
              </p:ext>
            </p:extLst>
          </p:nvPr>
        </p:nvGraphicFramePr>
        <p:xfrm>
          <a:off x="2590798" y="4850094"/>
          <a:ext cx="8160385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815">
                  <a:extLst>
                    <a:ext uri="{9D8B030D-6E8A-4147-A177-3AD203B41FA5}">
                      <a16:colId xmlns:a16="http://schemas.microsoft.com/office/drawing/2014/main" val="3583843946"/>
                    </a:ext>
                  </a:extLst>
                </a:gridCol>
                <a:gridCol w="7307570">
                  <a:extLst>
                    <a:ext uri="{9D8B030D-6E8A-4147-A177-3AD203B41FA5}">
                      <a16:colId xmlns:a16="http://schemas.microsoft.com/office/drawing/2014/main" val="1940025345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초록색을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기본 규격 외에 다른 요소가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0037199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전투를 보조와 같은 간단하고 수수한 효과를 가지기에 눈에 덜 띄는 초록색을 띄게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간단하고 수수한 효과를 가지기에 다른 카드와 달리 부가적인 요소가 없게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3513082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51C559E6-839D-4351-961F-AA9D578921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7121052"/>
              </p:ext>
            </p:extLst>
          </p:nvPr>
        </p:nvGraphicFramePr>
        <p:xfrm>
          <a:off x="2590799" y="2998764"/>
          <a:ext cx="8160385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815">
                  <a:extLst>
                    <a:ext uri="{9D8B030D-6E8A-4147-A177-3AD203B41FA5}">
                      <a16:colId xmlns:a16="http://schemas.microsoft.com/office/drawing/2014/main" val="1569547927"/>
                    </a:ext>
                  </a:extLst>
                </a:gridCol>
                <a:gridCol w="7307570">
                  <a:extLst>
                    <a:ext uri="{9D8B030D-6E8A-4147-A177-3AD203B41FA5}">
                      <a16:colId xmlns:a16="http://schemas.microsoft.com/office/drawing/2014/main" val="95259268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파랑색을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달리 스킬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사거리를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39733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강력한 효과를 가지기에 특별한 느낌을 주기 위한 파랑색을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달리 스킬 덱에 위치해 하고 스킬 덱에서 스킬 카드를 선택하여 스킬을 사용할 기물과 스킬의 효과를 받을 대상을 선택하여 사용한다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 때문에 스킬을 사용할 대상의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 같은 조건 가지게 하고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스킬을 사용할 때 해당 스킬의 고유의 사거리를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4957198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09B4076B-3BBA-457A-965F-01177B797E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487"/>
          <a:stretch/>
        </p:blipFill>
        <p:spPr>
          <a:xfrm>
            <a:off x="1495426" y="3031774"/>
            <a:ext cx="866084" cy="120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57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5</a:t>
            </a:fld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1932525-EA2F-2869-1A2E-1F4B8F236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458" y="3210305"/>
            <a:ext cx="6294448" cy="3025396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87D8BBE0-3D3E-4F08-B803-B7E475D4C6F7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</a:t>
            </a:r>
            <a:r>
              <a:rPr lang="en-US" altLang="ko-KR" sz="3200" dirty="0"/>
              <a:t>- </a:t>
            </a:r>
            <a:r>
              <a:rPr lang="ko-KR" altLang="en-US" sz="2400" dirty="0"/>
              <a:t>공통 구성 요소 규격</a:t>
            </a:r>
            <a:endParaRPr lang="en-US" altLang="ko-KR" sz="2400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954F821D-25D4-4D05-9AD7-709C29385F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7714161"/>
              </p:ext>
            </p:extLst>
          </p:nvPr>
        </p:nvGraphicFramePr>
        <p:xfrm>
          <a:off x="1055528" y="1490094"/>
          <a:ext cx="10080943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094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모든 카드의 기본적으로 가지는 요소이자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공통되는 규격이다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구분에 가장 우선이 되는 요소인 일러스트를 크게 배치하고 이름을 가장 위에 배치하여 플레이어가 카드를 구분하기 쉽게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사용하는 조건을 카드의 효과보다 먼저 배치하여 플레이어가 카드 효과보다 사용 조건을 먼저 확인할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동시에 사용조건과 효과의 배경을 반 투명하게 하여 일러스트를 강조하였다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323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6</a:t>
            </a:fld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9779B19-D254-480D-9165-644E137F8F1D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기물 카드 고유</a:t>
            </a:r>
            <a:r>
              <a:rPr lang="en-US" altLang="ko-KR" sz="2400" dirty="0"/>
              <a:t> </a:t>
            </a:r>
            <a:r>
              <a:rPr lang="ko-KR" altLang="en-US" sz="2400" dirty="0"/>
              <a:t>구성 요소</a:t>
            </a:r>
            <a:r>
              <a:rPr lang="en-US" altLang="ko-KR" sz="2400" dirty="0"/>
              <a:t>(</a:t>
            </a:r>
            <a:r>
              <a:rPr lang="ko-KR" altLang="en-US" sz="2400" dirty="0"/>
              <a:t>기물 클래스</a:t>
            </a:r>
            <a:r>
              <a:rPr lang="en-US" altLang="ko-KR" sz="2400" dirty="0"/>
              <a:t>)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5D24BBCD-E500-499F-9625-838D6256E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8503139"/>
              </p:ext>
            </p:extLst>
          </p:nvPr>
        </p:nvGraphicFramePr>
        <p:xfrm>
          <a:off x="1072832" y="1316784"/>
          <a:ext cx="10046335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145905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클래스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카드가 보유한 클래스를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클래스명과 클래스 마크를 동시에 표기하여 플레이어가 해당 기물 카드의 클래스를 정확하게 이해하고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멀티 클래스 기물의 메인 클래스와 서브 클래스를 쉽게 구분할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클래스를 카드 우측 상단에 배치하여 플레이어의 손패에 다수의 카드가 존재해도 기물 클래스를 구분할 수 있게 하여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필드에 기물을 소환하는 경우 기물의 클래스 구분을 쉽게 할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기물은 클래스별로 소환 가능 숫자에 제한이 있다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.)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D5E0E2FE-D053-4DF0-ACA4-24575CF526E5}"/>
              </a:ext>
            </a:extLst>
          </p:cNvPr>
          <p:cNvSpPr txBox="1"/>
          <p:nvPr/>
        </p:nvSpPr>
        <p:spPr>
          <a:xfrm>
            <a:off x="4049946" y="2756300"/>
            <a:ext cx="1365433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클래스 마크 변화</a:t>
            </a: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6FDBD792-BADC-4CF7-8F4B-2594BC546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9945" y="3100262"/>
            <a:ext cx="6655935" cy="825642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2C172BDF-06EA-4FFC-80FF-3E62CAB8C6FB}"/>
              </a:ext>
            </a:extLst>
          </p:cNvPr>
          <p:cNvGrpSpPr>
            <a:grpSpLocks noChangeAspect="1"/>
          </p:cNvGrpSpPr>
          <p:nvPr/>
        </p:nvGrpSpPr>
        <p:grpSpPr>
          <a:xfrm>
            <a:off x="1412400" y="2674660"/>
            <a:ext cx="1717831" cy="1305060"/>
            <a:chOff x="9778843" y="1287849"/>
            <a:chExt cx="1930171" cy="1466377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BEA3794E-A982-40C2-8130-2FF05090FDF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778843" y="1287849"/>
              <a:ext cx="1450217" cy="918094"/>
              <a:chOff x="2493206" y="1457066"/>
              <a:chExt cx="992618" cy="628400"/>
            </a:xfrm>
          </p:grpSpPr>
          <p:pic>
            <p:nvPicPr>
              <p:cNvPr id="36" name="그림 35">
                <a:extLst>
                  <a:ext uri="{FF2B5EF4-FFF2-40B4-BE49-F238E27FC236}">
                    <a16:creationId xmlns:a16="http://schemas.microsoft.com/office/drawing/2014/main" id="{50CD1FB7-06AB-4596-9F2D-C7354BC5458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68649" b="85710"/>
              <a:stretch/>
            </p:blipFill>
            <p:spPr>
              <a:xfrm>
                <a:off x="2493206" y="1457066"/>
                <a:ext cx="992618" cy="628400"/>
              </a:xfrm>
              <a:prstGeom prst="rect">
                <a:avLst/>
              </a:prstGeom>
            </p:spPr>
          </p:pic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E728452F-87E8-4089-A522-A27D546F27E8}"/>
                  </a:ext>
                </a:extLst>
              </p:cNvPr>
              <p:cNvSpPr/>
              <p:nvPr/>
            </p:nvSpPr>
            <p:spPr>
              <a:xfrm>
                <a:off x="3040982" y="1644600"/>
                <a:ext cx="226363" cy="259428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7D70DDF9-F9D6-441A-8204-9D0A877C0851}"/>
                  </a:ext>
                </a:extLst>
              </p:cNvPr>
              <p:cNvSpPr/>
              <p:nvPr/>
            </p:nvSpPr>
            <p:spPr>
              <a:xfrm>
                <a:off x="2662975" y="1785835"/>
                <a:ext cx="378007" cy="134068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A90B92E-B598-4964-9D23-263355B5955B}"/>
                </a:ext>
              </a:extLst>
            </p:cNvPr>
            <p:cNvSpPr txBox="1"/>
            <p:nvPr/>
          </p:nvSpPr>
          <p:spPr>
            <a:xfrm>
              <a:off x="10711407" y="2233710"/>
              <a:ext cx="997607" cy="276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b="1" dirty="0"/>
                <a:t>클래스 마크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43D8F8E-B6D1-444D-BE4C-61649C584406}"/>
                </a:ext>
              </a:extLst>
            </p:cNvPr>
            <p:cNvSpPr txBox="1"/>
            <p:nvPr/>
          </p:nvSpPr>
          <p:spPr>
            <a:xfrm>
              <a:off x="10711407" y="2477570"/>
              <a:ext cx="997607" cy="276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b="1" dirty="0"/>
                <a:t>클래스명</a:t>
              </a:r>
            </a:p>
          </p:txBody>
        </p:sp>
        <p:cxnSp>
          <p:nvCxnSpPr>
            <p:cNvPr id="48" name="연결선: 꺾임 47">
              <a:extLst>
                <a:ext uri="{FF2B5EF4-FFF2-40B4-BE49-F238E27FC236}">
                  <a16:creationId xmlns:a16="http://schemas.microsoft.com/office/drawing/2014/main" id="{18C7A34D-5653-4A7D-AC94-BE98138C6A63}"/>
                </a:ext>
              </a:extLst>
            </p:cNvPr>
            <p:cNvCxnSpPr>
              <a:cxnSpLocks/>
              <a:stCxn id="43" idx="3"/>
              <a:endCxn id="45" idx="0"/>
            </p:cNvCxnSpPr>
            <p:nvPr/>
          </p:nvCxnSpPr>
          <p:spPr>
            <a:xfrm>
              <a:off x="10909861" y="1751349"/>
              <a:ext cx="300350" cy="482361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연결선: 꺾임 48">
              <a:extLst>
                <a:ext uri="{FF2B5EF4-FFF2-40B4-BE49-F238E27FC236}">
                  <a16:creationId xmlns:a16="http://schemas.microsoft.com/office/drawing/2014/main" id="{B13D5361-0924-4C8C-B354-133B00F7B125}"/>
                </a:ext>
              </a:extLst>
            </p:cNvPr>
            <p:cNvCxnSpPr>
              <a:cxnSpLocks/>
              <a:stCxn id="44" idx="2"/>
              <a:endCxn id="46" idx="1"/>
            </p:cNvCxnSpPr>
            <p:nvPr/>
          </p:nvCxnSpPr>
          <p:spPr>
            <a:xfrm rot="16200000" flipH="1">
              <a:off x="10181287" y="2085778"/>
              <a:ext cx="651843" cy="408397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1FEB4308-A850-4212-A542-807E7B8CDAE1}"/>
              </a:ext>
            </a:extLst>
          </p:cNvPr>
          <p:cNvGrpSpPr/>
          <p:nvPr/>
        </p:nvGrpSpPr>
        <p:grpSpPr>
          <a:xfrm>
            <a:off x="1874455" y="4035698"/>
            <a:ext cx="2774728" cy="2212085"/>
            <a:chOff x="7048186" y="4023147"/>
            <a:chExt cx="2774728" cy="221208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3D72D68-9924-40ED-A134-E3C86842497B}"/>
                </a:ext>
              </a:extLst>
            </p:cNvPr>
            <p:cNvSpPr txBox="1"/>
            <p:nvPr/>
          </p:nvSpPr>
          <p:spPr>
            <a:xfrm>
              <a:off x="7230637" y="5958233"/>
              <a:ext cx="24098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/>
                <a:t>손패에 다수의 카드가 있는 경우</a:t>
              </a:r>
            </a:p>
          </p:txBody>
        </p: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78C05F19-3BAB-48C7-ADE9-A16DEEB63C45}"/>
                </a:ext>
              </a:extLst>
            </p:cNvPr>
            <p:cNvGrpSpPr/>
            <p:nvPr/>
          </p:nvGrpSpPr>
          <p:grpSpPr>
            <a:xfrm>
              <a:off x="7048186" y="4023147"/>
              <a:ext cx="2774728" cy="1937142"/>
              <a:chOff x="7048186" y="4023147"/>
              <a:chExt cx="2774728" cy="1937142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9BE80C8E-7C5A-4718-997B-CB95C24139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048186" y="4023147"/>
                <a:ext cx="2774728" cy="1937142"/>
              </a:xfrm>
              <a:prstGeom prst="rect">
                <a:avLst/>
              </a:prstGeom>
            </p:spPr>
          </p:pic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037A0473-9673-48B5-90BC-05056170F31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969668" y="4065756"/>
                <a:ext cx="291146" cy="291146"/>
              </a:xfrm>
              <a:prstGeom prst="ellipse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F6C7A34A-FD02-4AC0-A8B1-6B51C58FBF2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700083" y="4057742"/>
                <a:ext cx="291146" cy="291146"/>
              </a:xfrm>
              <a:prstGeom prst="ellipse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타원 72">
                <a:extLst>
                  <a:ext uri="{FF2B5EF4-FFF2-40B4-BE49-F238E27FC236}">
                    <a16:creationId xmlns:a16="http://schemas.microsoft.com/office/drawing/2014/main" id="{439F8225-5F21-46BD-BBBB-3C9C024412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9458908" y="4203315"/>
                <a:ext cx="291146" cy="291146"/>
              </a:xfrm>
              <a:prstGeom prst="ellipse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10C2B5AB-225E-4F12-9F86-D0706EA1C53A}"/>
              </a:ext>
            </a:extLst>
          </p:cNvPr>
          <p:cNvSpPr txBox="1"/>
          <p:nvPr/>
        </p:nvSpPr>
        <p:spPr>
          <a:xfrm>
            <a:off x="7279263" y="5610329"/>
            <a:ext cx="2662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멀티 클래스 기물 클래스 마크 예시</a:t>
            </a:r>
            <a:endParaRPr lang="en-US" altLang="ko-KR" sz="1200" dirty="0"/>
          </a:p>
          <a:p>
            <a:pPr algn="ctr"/>
            <a:r>
              <a:rPr lang="en-US" altLang="ko-KR" sz="1200" dirty="0"/>
              <a:t>(</a:t>
            </a:r>
            <a:r>
              <a:rPr lang="ko-KR" altLang="en-US" sz="1200" dirty="0"/>
              <a:t>나이트</a:t>
            </a:r>
            <a:r>
              <a:rPr lang="en-US" altLang="ko-KR" sz="1200" dirty="0"/>
              <a:t>, </a:t>
            </a:r>
            <a:r>
              <a:rPr lang="ko-KR" altLang="en-US" sz="1200" dirty="0"/>
              <a:t>루크 멀티 클래스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grpSp>
        <p:nvGrpSpPr>
          <p:cNvPr id="129" name="그룹 128">
            <a:extLst>
              <a:ext uri="{FF2B5EF4-FFF2-40B4-BE49-F238E27FC236}">
                <a16:creationId xmlns:a16="http://schemas.microsoft.com/office/drawing/2014/main" id="{1174FF9B-0330-4D7D-B7FB-1F5B632DAD65}"/>
              </a:ext>
            </a:extLst>
          </p:cNvPr>
          <p:cNvGrpSpPr/>
          <p:nvPr/>
        </p:nvGrpSpPr>
        <p:grpSpPr>
          <a:xfrm>
            <a:off x="6374365" y="4031599"/>
            <a:ext cx="4628376" cy="1589691"/>
            <a:chOff x="6740074" y="4020793"/>
            <a:chExt cx="4628376" cy="1589691"/>
          </a:xfrm>
        </p:grpSpPr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5A4733F-CDF2-4B61-9651-3008AE02C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71026" y="4976445"/>
              <a:ext cx="1280271" cy="634039"/>
            </a:xfrm>
            <a:prstGeom prst="rect">
              <a:avLst/>
            </a:prstGeom>
          </p:spPr>
        </p:pic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12319C2B-A2BF-4D5E-8931-9C4E257FBCE8}"/>
                </a:ext>
              </a:extLst>
            </p:cNvPr>
            <p:cNvSpPr/>
            <p:nvPr/>
          </p:nvSpPr>
          <p:spPr>
            <a:xfrm>
              <a:off x="8980327" y="5351208"/>
              <a:ext cx="405221" cy="17432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57D66F18-B715-47EB-840E-B459CE0603D6}"/>
                </a:ext>
              </a:extLst>
            </p:cNvPr>
            <p:cNvSpPr/>
            <p:nvPr/>
          </p:nvSpPr>
          <p:spPr>
            <a:xfrm>
              <a:off x="9546530" y="5031645"/>
              <a:ext cx="331143" cy="43461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3" name="그림 102">
              <a:extLst>
                <a:ext uri="{FF2B5EF4-FFF2-40B4-BE49-F238E27FC236}">
                  <a16:creationId xmlns:a16="http://schemas.microsoft.com/office/drawing/2014/main" id="{1CCF6A17-A7C6-4C9B-B5EC-FD53468B79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71026" y="4277545"/>
              <a:ext cx="1280271" cy="634039"/>
            </a:xfrm>
            <a:prstGeom prst="rect">
              <a:avLst/>
            </a:prstGeom>
          </p:spPr>
        </p:pic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id="{E19FF60F-0D35-4B76-BF88-9D0E851AD9F1}"/>
                </a:ext>
              </a:extLst>
            </p:cNvPr>
            <p:cNvSpPr/>
            <p:nvPr/>
          </p:nvSpPr>
          <p:spPr>
            <a:xfrm>
              <a:off x="8751727" y="4456989"/>
              <a:ext cx="519521" cy="17432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id="{35864056-E76E-4940-B8B0-3EAC947EA784}"/>
                </a:ext>
              </a:extLst>
            </p:cNvPr>
            <p:cNvSpPr/>
            <p:nvPr/>
          </p:nvSpPr>
          <p:spPr>
            <a:xfrm>
              <a:off x="9311161" y="4332745"/>
              <a:ext cx="296637" cy="43461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10" name="그림 109">
              <a:extLst>
                <a:ext uri="{FF2B5EF4-FFF2-40B4-BE49-F238E27FC236}">
                  <a16:creationId xmlns:a16="http://schemas.microsoft.com/office/drawing/2014/main" id="{9349478C-7DB7-40DF-AF4F-C6F308B34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40074" y="4420903"/>
              <a:ext cx="1870526" cy="926356"/>
            </a:xfrm>
            <a:prstGeom prst="rect">
              <a:avLst/>
            </a:prstGeom>
          </p:spPr>
        </p:pic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654C3E41-7124-4683-B74B-DF5488EEB16C}"/>
                </a:ext>
              </a:extLst>
            </p:cNvPr>
            <p:cNvSpPr txBox="1"/>
            <p:nvPr/>
          </p:nvSpPr>
          <p:spPr>
            <a:xfrm>
              <a:off x="9951297" y="4020793"/>
              <a:ext cx="14171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b="1" dirty="0"/>
                <a:t>메인 클래스명</a:t>
              </a:r>
              <a:endParaRPr lang="en-US" altLang="ko-KR" sz="1000" b="1" dirty="0"/>
            </a:p>
            <a:p>
              <a:r>
                <a:rPr lang="ko-KR" altLang="en-US" sz="1000" b="1" dirty="0"/>
                <a:t>및 메인 클래스 마크</a:t>
              </a:r>
            </a:p>
          </p:txBody>
        </p:sp>
        <p:cxnSp>
          <p:nvCxnSpPr>
            <p:cNvPr id="112" name="연결선: 꺾임 111">
              <a:extLst>
                <a:ext uri="{FF2B5EF4-FFF2-40B4-BE49-F238E27FC236}">
                  <a16:creationId xmlns:a16="http://schemas.microsoft.com/office/drawing/2014/main" id="{4DC7634E-C47C-4493-AE73-079DF941751C}"/>
                </a:ext>
              </a:extLst>
            </p:cNvPr>
            <p:cNvCxnSpPr>
              <a:cxnSpLocks/>
              <a:stCxn id="105" idx="0"/>
              <a:endCxn id="111" idx="1"/>
            </p:cNvCxnSpPr>
            <p:nvPr/>
          </p:nvCxnSpPr>
          <p:spPr>
            <a:xfrm rot="5400000" flipH="1" flipV="1">
              <a:off x="9363322" y="3869015"/>
              <a:ext cx="236141" cy="939809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연결선: 꺾임 112">
              <a:extLst>
                <a:ext uri="{FF2B5EF4-FFF2-40B4-BE49-F238E27FC236}">
                  <a16:creationId xmlns:a16="http://schemas.microsoft.com/office/drawing/2014/main" id="{50AB726A-9079-461A-93C7-F68BE42B7277}"/>
                </a:ext>
              </a:extLst>
            </p:cNvPr>
            <p:cNvCxnSpPr>
              <a:cxnSpLocks/>
              <a:stCxn id="108" idx="0"/>
              <a:endCxn id="111" idx="1"/>
            </p:cNvCxnSpPr>
            <p:nvPr/>
          </p:nvCxnSpPr>
          <p:spPr>
            <a:xfrm rot="5400000" flipH="1" flipV="1">
              <a:off x="9649440" y="4030889"/>
              <a:ext cx="111897" cy="491817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6DCA4930-AB94-4DFB-80BA-99DC667022AC}"/>
                </a:ext>
              </a:extLst>
            </p:cNvPr>
            <p:cNvSpPr txBox="1"/>
            <p:nvPr/>
          </p:nvSpPr>
          <p:spPr>
            <a:xfrm>
              <a:off x="9951297" y="4720247"/>
              <a:ext cx="14171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b="1" dirty="0"/>
                <a:t>서브 클래스명</a:t>
              </a:r>
              <a:endParaRPr lang="en-US" altLang="ko-KR" sz="1000" b="1" dirty="0"/>
            </a:p>
            <a:p>
              <a:r>
                <a:rPr lang="ko-KR" altLang="en-US" sz="1000" b="1" dirty="0"/>
                <a:t>및 서브 클래스 마크</a:t>
              </a:r>
            </a:p>
          </p:txBody>
        </p:sp>
        <p:cxnSp>
          <p:nvCxnSpPr>
            <p:cNvPr id="128" name="연결선: 꺾임 127">
              <a:extLst>
                <a:ext uri="{FF2B5EF4-FFF2-40B4-BE49-F238E27FC236}">
                  <a16:creationId xmlns:a16="http://schemas.microsoft.com/office/drawing/2014/main" id="{7E61C04D-6E9F-41D9-BAAC-1B4488BC3F03}"/>
                </a:ext>
              </a:extLst>
            </p:cNvPr>
            <p:cNvCxnSpPr>
              <a:cxnSpLocks/>
              <a:stCxn id="98" idx="0"/>
              <a:endCxn id="127" idx="1"/>
            </p:cNvCxnSpPr>
            <p:nvPr/>
          </p:nvCxnSpPr>
          <p:spPr>
            <a:xfrm rot="5400000" flipH="1" flipV="1">
              <a:off x="9351664" y="4751576"/>
              <a:ext cx="430906" cy="768359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연결선: 꺾임 130">
              <a:extLst>
                <a:ext uri="{FF2B5EF4-FFF2-40B4-BE49-F238E27FC236}">
                  <a16:creationId xmlns:a16="http://schemas.microsoft.com/office/drawing/2014/main" id="{9CE369EE-2E65-4340-B9F3-4558D839650A}"/>
                </a:ext>
              </a:extLst>
            </p:cNvPr>
            <p:cNvCxnSpPr>
              <a:cxnSpLocks/>
              <a:stCxn id="102" idx="0"/>
              <a:endCxn id="127" idx="1"/>
            </p:cNvCxnSpPr>
            <p:nvPr/>
          </p:nvCxnSpPr>
          <p:spPr>
            <a:xfrm rot="5400000" flipH="1" flipV="1">
              <a:off x="9776028" y="4856377"/>
              <a:ext cx="111343" cy="239195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01166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7</a:t>
            </a:fld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9779B19-D254-480D-9165-644E137F8F1D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기물 카드 고유</a:t>
            </a:r>
            <a:r>
              <a:rPr lang="en-US" altLang="ko-KR" sz="2400" dirty="0"/>
              <a:t> </a:t>
            </a:r>
            <a:r>
              <a:rPr lang="ko-KR" altLang="en-US" sz="2400" dirty="0"/>
              <a:t>구성 요소</a:t>
            </a:r>
            <a:r>
              <a:rPr lang="en-US" altLang="ko-KR" sz="2400" dirty="0"/>
              <a:t>(</a:t>
            </a:r>
            <a:r>
              <a:rPr lang="ko-KR" altLang="en-US" sz="2400" dirty="0"/>
              <a:t>기물 종족</a:t>
            </a:r>
            <a:r>
              <a:rPr lang="en-US" altLang="ko-KR" sz="2400" dirty="0"/>
              <a:t>/</a:t>
            </a:r>
            <a:r>
              <a:rPr lang="ko-KR" altLang="en-US" sz="2400" dirty="0"/>
              <a:t>소속 및 기물 능력치</a:t>
            </a:r>
            <a:r>
              <a:rPr lang="en-US" altLang="ko-KR" sz="2400" dirty="0"/>
              <a:t>)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5D24BBCD-E500-499F-9625-838D6256E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2059583"/>
              </p:ext>
            </p:extLst>
          </p:nvPr>
        </p:nvGraphicFramePr>
        <p:xfrm>
          <a:off x="1883251" y="1282801"/>
          <a:ext cx="8425498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75250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카드가 보유한 종족과 소속을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카드의 종족을 앞쪽에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소속을 뒤쪽에 배치하고 종족과 소속 사이에 슬래시 기호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(/)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를 넣어 플레이어가 기물 카드의 종족과 소속을 구분하기 쉽게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 텍스트를 다른 텍스트와 분리하여 플레이어가 다른 텍스트와 혼동하는 것을 방지했다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pic>
        <p:nvPicPr>
          <p:cNvPr id="38" name="그림 37">
            <a:extLst>
              <a:ext uri="{FF2B5EF4-FFF2-40B4-BE49-F238E27FC236}">
                <a16:creationId xmlns:a16="http://schemas.microsoft.com/office/drawing/2014/main" id="{024E590C-8514-43EE-A314-4C139FB23B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17" t="60567" r="49378" b="32838"/>
          <a:stretch/>
        </p:blipFill>
        <p:spPr>
          <a:xfrm>
            <a:off x="4484444" y="2757869"/>
            <a:ext cx="3494799" cy="703380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9B03F553-FCEE-4D63-B926-40AF213A709C}"/>
              </a:ext>
            </a:extLst>
          </p:cNvPr>
          <p:cNvSpPr/>
          <p:nvPr/>
        </p:nvSpPr>
        <p:spPr>
          <a:xfrm>
            <a:off x="4737801" y="2934877"/>
            <a:ext cx="481119" cy="32709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8D197C7-4FEA-4D21-8C9A-95B724CD5704}"/>
              </a:ext>
            </a:extLst>
          </p:cNvPr>
          <p:cNvSpPr/>
          <p:nvPr/>
        </p:nvSpPr>
        <p:spPr>
          <a:xfrm>
            <a:off x="5269738" y="2934877"/>
            <a:ext cx="1094102" cy="32709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8D01F8-66B6-4804-BB7F-BF57C4AC6FC7}"/>
              </a:ext>
            </a:extLst>
          </p:cNvPr>
          <p:cNvSpPr txBox="1"/>
          <p:nvPr/>
        </p:nvSpPr>
        <p:spPr>
          <a:xfrm>
            <a:off x="3209129" y="3415753"/>
            <a:ext cx="563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종족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7EF4C5C-8A88-4636-BF1F-D3811145F847}"/>
              </a:ext>
            </a:extLst>
          </p:cNvPr>
          <p:cNvSpPr txBox="1"/>
          <p:nvPr/>
        </p:nvSpPr>
        <p:spPr>
          <a:xfrm>
            <a:off x="8409206" y="2887002"/>
            <a:ext cx="563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소속</a:t>
            </a:r>
          </a:p>
        </p:txBody>
      </p:sp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2C0824F6-EC9A-4C8C-B8C4-F66E43AC65D9}"/>
              </a:ext>
            </a:extLst>
          </p:cNvPr>
          <p:cNvCxnSpPr>
            <a:cxnSpLocks/>
            <a:stCxn id="39" idx="2"/>
            <a:endCxn id="41" idx="3"/>
          </p:cNvCxnSpPr>
          <p:nvPr/>
        </p:nvCxnSpPr>
        <p:spPr>
          <a:xfrm rot="5400000">
            <a:off x="4221695" y="2812975"/>
            <a:ext cx="307669" cy="1205664"/>
          </a:xfrm>
          <a:prstGeom prst="bentConnector2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3BC9E0CD-7110-4C36-A0DB-9812DDBC11F1}"/>
              </a:ext>
            </a:extLst>
          </p:cNvPr>
          <p:cNvCxnSpPr>
            <a:cxnSpLocks/>
            <a:stCxn id="40" idx="0"/>
            <a:endCxn id="42" idx="0"/>
          </p:cNvCxnSpPr>
          <p:nvPr/>
        </p:nvCxnSpPr>
        <p:spPr>
          <a:xfrm rot="5400000" flipH="1" flipV="1">
            <a:off x="7229952" y="1473840"/>
            <a:ext cx="47875" cy="2874201"/>
          </a:xfrm>
          <a:prstGeom prst="bentConnector3">
            <a:avLst>
              <a:gd name="adj1" fmla="val 577493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2" name="표 51">
            <a:extLst>
              <a:ext uri="{FF2B5EF4-FFF2-40B4-BE49-F238E27FC236}">
                <a16:creationId xmlns:a16="http://schemas.microsoft.com/office/drawing/2014/main" id="{4C0B6A83-6105-4553-9569-C11A82C51F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5875922"/>
              </p:ext>
            </p:extLst>
          </p:nvPr>
        </p:nvGraphicFramePr>
        <p:xfrm>
          <a:off x="1883251" y="3747945"/>
          <a:ext cx="8532927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7632497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능력치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카드의 능력치를 마크와 숫자로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능력치의 종류를 능력치 마크로 구분하고 뒤쪽에 능력치의 수치를 숫자로 표기하여 플레이어가 기물 카드의 능력치를 간단하고 정확하게 파악할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동시에 각 능력치 마크에 각 능력치의 명칭을 영문으로 표기하여 이해를 돕게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능력치는 전투에서 기물 카드의 요소 중에 중요도가 가장 높기 때문에 제일 하단에 분리 및 강조 배치하여 플레이어가 빠르게 파악할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pSp>
        <p:nvGrpSpPr>
          <p:cNvPr id="19" name="그룹 18">
            <a:extLst>
              <a:ext uri="{FF2B5EF4-FFF2-40B4-BE49-F238E27FC236}">
                <a16:creationId xmlns:a16="http://schemas.microsoft.com/office/drawing/2014/main" id="{05CC0E53-A0BC-4030-B109-DE6297E20B0C}"/>
              </a:ext>
            </a:extLst>
          </p:cNvPr>
          <p:cNvGrpSpPr>
            <a:grpSpLocks noChangeAspect="1"/>
          </p:cNvGrpSpPr>
          <p:nvPr/>
        </p:nvGrpSpPr>
        <p:grpSpPr>
          <a:xfrm>
            <a:off x="4179052" y="5375826"/>
            <a:ext cx="4105581" cy="650685"/>
            <a:chOff x="2276387" y="5323180"/>
            <a:chExt cx="2467223" cy="391025"/>
          </a:xfrm>
        </p:grpSpPr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id="{D10C4ABA-CEAB-4619-A06C-C2A7BED1E6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8589"/>
            <a:stretch/>
          </p:blipFill>
          <p:spPr>
            <a:xfrm>
              <a:off x="2276387" y="5323180"/>
              <a:ext cx="2467223" cy="391025"/>
            </a:xfrm>
            <a:prstGeom prst="rect">
              <a:avLst/>
            </a:prstGeom>
          </p:spPr>
        </p:pic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6264E14D-A1C8-4361-A852-797A0A1BA25C}"/>
                </a:ext>
              </a:extLst>
            </p:cNvPr>
            <p:cNvSpPr/>
            <p:nvPr/>
          </p:nvSpPr>
          <p:spPr>
            <a:xfrm>
              <a:off x="2420353" y="5370923"/>
              <a:ext cx="233470" cy="23574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2FCE346C-5952-48D0-8651-820AF61A8618}"/>
                </a:ext>
              </a:extLst>
            </p:cNvPr>
            <p:cNvSpPr/>
            <p:nvPr/>
          </p:nvSpPr>
          <p:spPr>
            <a:xfrm>
              <a:off x="2969536" y="5370923"/>
              <a:ext cx="233470" cy="23574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3504E133-AAAC-4D0E-A0AD-F2644E4DED6C}"/>
                </a:ext>
              </a:extLst>
            </p:cNvPr>
            <p:cNvSpPr/>
            <p:nvPr/>
          </p:nvSpPr>
          <p:spPr>
            <a:xfrm>
              <a:off x="3528134" y="5370923"/>
              <a:ext cx="233470" cy="23574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DDA0308D-C9D8-44F7-97FE-CD545C6F9E38}"/>
                </a:ext>
              </a:extLst>
            </p:cNvPr>
            <p:cNvSpPr/>
            <p:nvPr/>
          </p:nvSpPr>
          <p:spPr>
            <a:xfrm>
              <a:off x="4086732" y="5370923"/>
              <a:ext cx="233470" cy="23574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D2E8B6ED-7C53-4306-866C-11EAC8DD8B1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07375" y="5385595"/>
              <a:ext cx="197910" cy="19983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8A28FD9D-10EA-4E06-8A18-65ACDF86E2F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66615" y="5385595"/>
              <a:ext cx="197910" cy="19983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3575CA09-20EE-49E8-AF93-65A4C6DC905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23535" y="5385595"/>
              <a:ext cx="197910" cy="19983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C41DF60F-0233-4C97-AE66-24FB215EF5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85489" y="5385595"/>
              <a:ext cx="197910" cy="19983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E1F27CEA-B2B9-4FA2-8244-03FB21952865}"/>
              </a:ext>
            </a:extLst>
          </p:cNvPr>
          <p:cNvSpPr txBox="1"/>
          <p:nvPr/>
        </p:nvSpPr>
        <p:spPr>
          <a:xfrm>
            <a:off x="2528805" y="5147496"/>
            <a:ext cx="1360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b="1" dirty="0"/>
              <a:t>능력치 마크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E35457A-F011-4E29-AF8C-353B74E7DD99}"/>
              </a:ext>
            </a:extLst>
          </p:cNvPr>
          <p:cNvSpPr txBox="1"/>
          <p:nvPr/>
        </p:nvSpPr>
        <p:spPr>
          <a:xfrm>
            <a:off x="9062659" y="5645958"/>
            <a:ext cx="1360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능력치 수치</a:t>
            </a:r>
          </a:p>
        </p:txBody>
      </p: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6BF0886A-80C9-4D84-8965-ABDA9BCF1C93}"/>
              </a:ext>
            </a:extLst>
          </p:cNvPr>
          <p:cNvCxnSpPr>
            <a:cxnSpLocks/>
            <a:stCxn id="58" idx="0"/>
            <a:endCxn id="66" idx="3"/>
          </p:cNvCxnSpPr>
          <p:nvPr/>
        </p:nvCxnSpPr>
        <p:spPr>
          <a:xfrm rot="16200000" flipV="1">
            <a:off x="4174218" y="5016619"/>
            <a:ext cx="153888" cy="723420"/>
          </a:xfrm>
          <a:prstGeom prst="bentConnector2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연결선: 꺾임 50">
            <a:extLst>
              <a:ext uri="{FF2B5EF4-FFF2-40B4-BE49-F238E27FC236}">
                <a16:creationId xmlns:a16="http://schemas.microsoft.com/office/drawing/2014/main" id="{8D115348-6739-4B55-94E5-69A797471225}"/>
              </a:ext>
            </a:extLst>
          </p:cNvPr>
          <p:cNvCxnSpPr>
            <a:cxnSpLocks/>
            <a:stCxn id="59" idx="0"/>
            <a:endCxn id="66" idx="3"/>
          </p:cNvCxnSpPr>
          <p:nvPr/>
        </p:nvCxnSpPr>
        <p:spPr>
          <a:xfrm rot="16200000" flipV="1">
            <a:off x="4631152" y="4559685"/>
            <a:ext cx="153888" cy="1637287"/>
          </a:xfrm>
          <a:prstGeom prst="bentConnector2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3A86BD41-84E2-4A83-8C38-386D0DF7DE82}"/>
              </a:ext>
            </a:extLst>
          </p:cNvPr>
          <p:cNvCxnSpPr>
            <a:cxnSpLocks/>
            <a:stCxn id="60" idx="0"/>
            <a:endCxn id="66" idx="3"/>
          </p:cNvCxnSpPr>
          <p:nvPr/>
        </p:nvCxnSpPr>
        <p:spPr>
          <a:xfrm rot="16200000" flipV="1">
            <a:off x="5095919" y="4094918"/>
            <a:ext cx="153888" cy="2566822"/>
          </a:xfrm>
          <a:prstGeom prst="bentConnector2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연결선: 꺾임 71">
            <a:extLst>
              <a:ext uri="{FF2B5EF4-FFF2-40B4-BE49-F238E27FC236}">
                <a16:creationId xmlns:a16="http://schemas.microsoft.com/office/drawing/2014/main" id="{8BDEBA6B-352E-4DFC-951A-9DF6B66FD402}"/>
              </a:ext>
            </a:extLst>
          </p:cNvPr>
          <p:cNvCxnSpPr>
            <a:cxnSpLocks/>
            <a:stCxn id="61" idx="0"/>
            <a:endCxn id="66" idx="3"/>
          </p:cNvCxnSpPr>
          <p:nvPr/>
        </p:nvCxnSpPr>
        <p:spPr>
          <a:xfrm rot="16200000" flipV="1">
            <a:off x="5560687" y="3630150"/>
            <a:ext cx="153888" cy="3496357"/>
          </a:xfrm>
          <a:prstGeom prst="bentConnector2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연결선: 꺾임 72">
            <a:extLst>
              <a:ext uri="{FF2B5EF4-FFF2-40B4-BE49-F238E27FC236}">
                <a16:creationId xmlns:a16="http://schemas.microsoft.com/office/drawing/2014/main" id="{92E2612E-9155-45D1-AB49-7A5D69C7CC3C}"/>
              </a:ext>
            </a:extLst>
          </p:cNvPr>
          <p:cNvCxnSpPr>
            <a:cxnSpLocks/>
            <a:stCxn id="71" idx="2"/>
            <a:endCxn id="65" idx="2"/>
          </p:cNvCxnSpPr>
          <p:nvPr/>
        </p:nvCxnSpPr>
        <p:spPr>
          <a:xfrm rot="5400000" flipH="1">
            <a:off x="8727422" y="4938175"/>
            <a:ext cx="141507" cy="1889615"/>
          </a:xfrm>
          <a:prstGeom prst="bentConnector3">
            <a:avLst>
              <a:gd name="adj1" fmla="val -161547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연결선: 꺾임 77">
            <a:extLst>
              <a:ext uri="{FF2B5EF4-FFF2-40B4-BE49-F238E27FC236}">
                <a16:creationId xmlns:a16="http://schemas.microsoft.com/office/drawing/2014/main" id="{AF1B1D42-1959-4760-8D46-9BD776E34A77}"/>
              </a:ext>
            </a:extLst>
          </p:cNvPr>
          <p:cNvCxnSpPr>
            <a:cxnSpLocks/>
            <a:stCxn id="71" idx="2"/>
            <a:endCxn id="64" idx="2"/>
          </p:cNvCxnSpPr>
          <p:nvPr/>
        </p:nvCxnSpPr>
        <p:spPr>
          <a:xfrm rot="5400000" flipH="1">
            <a:off x="8259862" y="4470615"/>
            <a:ext cx="141507" cy="2824734"/>
          </a:xfrm>
          <a:prstGeom prst="bentConnector3">
            <a:avLst>
              <a:gd name="adj1" fmla="val -161547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연결선: 꺾임 78">
            <a:extLst>
              <a:ext uri="{FF2B5EF4-FFF2-40B4-BE49-F238E27FC236}">
                <a16:creationId xmlns:a16="http://schemas.microsoft.com/office/drawing/2014/main" id="{6E3B4DE3-70A9-406E-9185-DFDF11BB3698}"/>
              </a:ext>
            </a:extLst>
          </p:cNvPr>
          <p:cNvCxnSpPr>
            <a:cxnSpLocks/>
            <a:stCxn id="71" idx="2"/>
            <a:endCxn id="63" idx="2"/>
          </p:cNvCxnSpPr>
          <p:nvPr/>
        </p:nvCxnSpPr>
        <p:spPr>
          <a:xfrm rot="5400000" flipH="1">
            <a:off x="7796491" y="4007244"/>
            <a:ext cx="141507" cy="3751477"/>
          </a:xfrm>
          <a:prstGeom prst="bentConnector3">
            <a:avLst>
              <a:gd name="adj1" fmla="val -161547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연결선: 꺾임 79">
            <a:extLst>
              <a:ext uri="{FF2B5EF4-FFF2-40B4-BE49-F238E27FC236}">
                <a16:creationId xmlns:a16="http://schemas.microsoft.com/office/drawing/2014/main" id="{65D1054F-8BFC-4F6A-8DEB-05447D328512}"/>
              </a:ext>
            </a:extLst>
          </p:cNvPr>
          <p:cNvCxnSpPr>
            <a:cxnSpLocks/>
            <a:stCxn id="71" idx="2"/>
            <a:endCxn id="62" idx="2"/>
          </p:cNvCxnSpPr>
          <p:nvPr/>
        </p:nvCxnSpPr>
        <p:spPr>
          <a:xfrm rot="5400000" flipH="1">
            <a:off x="7331189" y="3541942"/>
            <a:ext cx="141507" cy="4682080"/>
          </a:xfrm>
          <a:prstGeom prst="bentConnector3">
            <a:avLst>
              <a:gd name="adj1" fmla="val -161547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5609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8</a:t>
            </a:fld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9779B19-D254-480D-9165-644E137F8F1D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스킬 카드 고유</a:t>
            </a:r>
            <a:r>
              <a:rPr lang="en-US" altLang="ko-KR" sz="2400" dirty="0"/>
              <a:t> </a:t>
            </a:r>
            <a:r>
              <a:rPr lang="ko-KR" altLang="en-US" sz="2400" dirty="0"/>
              <a:t>구성 요소 </a:t>
            </a:r>
            <a:endParaRPr lang="en-US" altLang="ko-KR" sz="2400" dirty="0"/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5D24BBCD-E500-499F-9625-838D6256E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498264"/>
              </p:ext>
            </p:extLst>
          </p:nvPr>
        </p:nvGraphicFramePr>
        <p:xfrm>
          <a:off x="1437302" y="1273955"/>
          <a:ext cx="9317393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8416963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클래스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 제한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카드를 사용하기 위한 필요한 기물 카드의 클래스 제한을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스킬을 사용할 수 있는지 파악하기 위해서는 기물 카드의 클래스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소속과 스킬 카드의 클래스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 제한을 비교해야 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그렇기에 기물 카드와 같은 방법으로 제한 요소를 표현했다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카드의 제한 요소를 기물 카드에서 대응하는 요소들과 같은 위치에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배치하여 플레이어가 각 요소들을 비교하여 확인하기 쉽게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D5E0E2FE-D053-4DF0-ACA4-24575CF526E5}"/>
              </a:ext>
            </a:extLst>
          </p:cNvPr>
          <p:cNvSpPr txBox="1"/>
          <p:nvPr/>
        </p:nvSpPr>
        <p:spPr>
          <a:xfrm>
            <a:off x="1896749" y="2659056"/>
            <a:ext cx="1725419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클래스 제한 마크 변화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79DCC95-A9DE-4D05-93E2-AB75ADD49C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8" t="1631" r="4293" b="8777"/>
          <a:stretch/>
        </p:blipFill>
        <p:spPr>
          <a:xfrm>
            <a:off x="1942505" y="2970870"/>
            <a:ext cx="5407925" cy="611732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116AC6CE-A25D-4AE6-A138-769A01C39B0B}"/>
              </a:ext>
            </a:extLst>
          </p:cNvPr>
          <p:cNvGrpSpPr>
            <a:grpSpLocks noChangeAspect="1"/>
          </p:cNvGrpSpPr>
          <p:nvPr/>
        </p:nvGrpSpPr>
        <p:grpSpPr>
          <a:xfrm>
            <a:off x="7296622" y="2422366"/>
            <a:ext cx="2821864" cy="1354245"/>
            <a:chOff x="-1283930" y="2023643"/>
            <a:chExt cx="10205886" cy="4897925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1CF33E74-9392-4C56-B8F0-6CB44149DA02}"/>
                </a:ext>
              </a:extLst>
            </p:cNvPr>
            <p:cNvGrpSpPr/>
            <p:nvPr/>
          </p:nvGrpSpPr>
          <p:grpSpPr>
            <a:xfrm>
              <a:off x="1877403" y="3033754"/>
              <a:ext cx="1975186" cy="2743314"/>
              <a:chOff x="931054" y="2810446"/>
              <a:chExt cx="1975186" cy="2743314"/>
            </a:xfrm>
          </p:grpSpPr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B58742B6-C961-439A-8225-D1ADB9EBCC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1054" y="2810446"/>
                <a:ext cx="1975186" cy="2743314"/>
              </a:xfrm>
              <a:prstGeom prst="rect">
                <a:avLst/>
              </a:prstGeom>
            </p:spPr>
          </p:pic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054A9CAD-E6BD-4CD6-90E2-5AC84AD3756C}"/>
                  </a:ext>
                </a:extLst>
              </p:cNvPr>
              <p:cNvSpPr/>
              <p:nvPr/>
            </p:nvSpPr>
            <p:spPr>
              <a:xfrm>
                <a:off x="2318086" y="2884452"/>
                <a:ext cx="503695" cy="244511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43393AB1-968D-4FD8-BFB1-E4A32D2AC152}"/>
                  </a:ext>
                </a:extLst>
              </p:cNvPr>
              <p:cNvSpPr/>
              <p:nvPr/>
            </p:nvSpPr>
            <p:spPr>
              <a:xfrm>
                <a:off x="1043806" y="4487034"/>
                <a:ext cx="868338" cy="146879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648838BB-BD95-4A6C-A1FC-EDC92C5C879E}"/>
                </a:ext>
              </a:extLst>
            </p:cNvPr>
            <p:cNvGrpSpPr/>
            <p:nvPr/>
          </p:nvGrpSpPr>
          <p:grpSpPr>
            <a:xfrm>
              <a:off x="4252028" y="3034627"/>
              <a:ext cx="1975186" cy="2743313"/>
              <a:chOff x="4152804" y="2811319"/>
              <a:chExt cx="1975186" cy="2743313"/>
            </a:xfrm>
          </p:grpSpPr>
          <p:pic>
            <p:nvPicPr>
              <p:cNvPr id="34" name="그림 33">
                <a:extLst>
                  <a:ext uri="{FF2B5EF4-FFF2-40B4-BE49-F238E27FC236}">
                    <a16:creationId xmlns:a16="http://schemas.microsoft.com/office/drawing/2014/main" id="{DC8A436E-936C-4657-8F8B-296DF87C78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52804" y="2811319"/>
                <a:ext cx="1975186" cy="2743313"/>
              </a:xfrm>
              <a:prstGeom prst="rect">
                <a:avLst/>
              </a:prstGeom>
            </p:spPr>
          </p:pic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FA683D50-05AB-4A9A-844A-0EB196158862}"/>
                  </a:ext>
                </a:extLst>
              </p:cNvPr>
              <p:cNvSpPr/>
              <p:nvPr/>
            </p:nvSpPr>
            <p:spPr>
              <a:xfrm>
                <a:off x="5539978" y="2884452"/>
                <a:ext cx="503695" cy="244511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A48EDA12-552B-42B9-8C7E-C3104BF119C1}"/>
                  </a:ext>
                </a:extLst>
              </p:cNvPr>
              <p:cNvSpPr/>
              <p:nvPr/>
            </p:nvSpPr>
            <p:spPr>
              <a:xfrm>
                <a:off x="4265698" y="4487034"/>
                <a:ext cx="868338" cy="146879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40" name="연결선: 꺾임 39">
              <a:extLst>
                <a:ext uri="{FF2B5EF4-FFF2-40B4-BE49-F238E27FC236}">
                  <a16:creationId xmlns:a16="http://schemas.microsoft.com/office/drawing/2014/main" id="{50D69469-B452-4CE8-A714-067AE0CAA701}"/>
                </a:ext>
              </a:extLst>
            </p:cNvPr>
            <p:cNvCxnSpPr>
              <a:cxnSpLocks/>
              <a:stCxn id="36" idx="0"/>
              <a:endCxn id="58" idx="0"/>
            </p:cNvCxnSpPr>
            <p:nvPr/>
          </p:nvCxnSpPr>
          <p:spPr>
            <a:xfrm rot="5400000" flipH="1" flipV="1">
              <a:off x="4703666" y="1920377"/>
              <a:ext cx="12700" cy="2374767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연결선: 꺾임 59">
              <a:extLst>
                <a:ext uri="{FF2B5EF4-FFF2-40B4-BE49-F238E27FC236}">
                  <a16:creationId xmlns:a16="http://schemas.microsoft.com/office/drawing/2014/main" id="{80E0380A-3870-4F28-B401-DF425E2F60EF}"/>
                </a:ext>
              </a:extLst>
            </p:cNvPr>
            <p:cNvCxnSpPr>
              <a:cxnSpLocks/>
              <a:stCxn id="47" idx="2"/>
              <a:endCxn id="59" idx="2"/>
            </p:cNvCxnSpPr>
            <p:nvPr/>
          </p:nvCxnSpPr>
          <p:spPr>
            <a:xfrm rot="16200000" flipH="1">
              <a:off x="3611707" y="3669837"/>
              <a:ext cx="12700" cy="2374767"/>
            </a:xfrm>
            <a:prstGeom prst="bentConnector3">
              <a:avLst>
                <a:gd name="adj1" fmla="val 8440772"/>
              </a:avLst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5C10B99C-764F-4A18-84D5-1A27A1B708B0}"/>
                </a:ext>
              </a:extLst>
            </p:cNvPr>
            <p:cNvSpPr txBox="1"/>
            <p:nvPr/>
          </p:nvSpPr>
          <p:spPr>
            <a:xfrm>
              <a:off x="332454" y="2023643"/>
              <a:ext cx="8589502" cy="9461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50" b="1" dirty="0"/>
                <a:t>기물 클래스와 클래스 제한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43DB2B99-98EA-4498-960B-E3C5EF7AA526}"/>
                </a:ext>
              </a:extLst>
            </p:cNvPr>
            <p:cNvSpPr txBox="1"/>
            <p:nvPr/>
          </p:nvSpPr>
          <p:spPr>
            <a:xfrm>
              <a:off x="-1283930" y="5975398"/>
              <a:ext cx="9803975" cy="9461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50" b="1" dirty="0"/>
                <a:t>기물 종족</a:t>
              </a:r>
              <a:r>
                <a:rPr lang="en-US" altLang="ko-KR" sz="1050" b="1" dirty="0"/>
                <a:t>/</a:t>
              </a:r>
              <a:r>
                <a:rPr lang="ko-KR" altLang="en-US" sz="1050" b="1" dirty="0"/>
                <a:t>소속과 종족</a:t>
              </a:r>
              <a:r>
                <a:rPr lang="en-US" altLang="ko-KR" sz="1050" b="1" dirty="0"/>
                <a:t>/</a:t>
              </a:r>
              <a:r>
                <a:rPr lang="ko-KR" altLang="en-US" sz="1050" b="1" dirty="0"/>
                <a:t>소속 제한</a:t>
              </a:r>
            </a:p>
          </p:txBody>
        </p:sp>
      </p:grpSp>
      <p:graphicFrame>
        <p:nvGraphicFramePr>
          <p:cNvPr id="68" name="표 67">
            <a:extLst>
              <a:ext uri="{FF2B5EF4-FFF2-40B4-BE49-F238E27FC236}">
                <a16:creationId xmlns:a16="http://schemas.microsoft.com/office/drawing/2014/main" id="{73B40342-3AAB-4BD2-BF57-77CE2FD666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2809564"/>
              </p:ext>
            </p:extLst>
          </p:nvPr>
        </p:nvGraphicFramePr>
        <p:xfrm>
          <a:off x="1437302" y="3744193"/>
          <a:ext cx="9328827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8428397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사거리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기물이 스킬을 대상에게 사용할 수 있는 최대 거리를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카드의 사거리와 비슷한 역할을 하는 요소이기에 같은 마크를 사용하지만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근본적 역할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사거리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=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기물의 기본 공격 가능 거리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사거리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=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사용 가능 거리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이 다르기 때문에 다른 위치에 배치하여 비슷하지만 다르다는 것을 알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sp>
        <p:nvSpPr>
          <p:cNvPr id="94" name="TextBox 93">
            <a:extLst>
              <a:ext uri="{FF2B5EF4-FFF2-40B4-BE49-F238E27FC236}">
                <a16:creationId xmlns:a16="http://schemas.microsoft.com/office/drawing/2014/main" id="{8D3F21F4-55F2-4B7A-8381-2FA2A51DEE76}"/>
              </a:ext>
            </a:extLst>
          </p:cNvPr>
          <p:cNvSpPr txBox="1"/>
          <p:nvPr/>
        </p:nvSpPr>
        <p:spPr>
          <a:xfrm>
            <a:off x="3228488" y="5983372"/>
            <a:ext cx="573501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/>
              <a:t>기물 카드의 사거리 능력치 요소와 스킬 카드의 사거리 요소 위치 차이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CE21594-AB95-43FE-BF62-BDE914E8F7B8}"/>
              </a:ext>
            </a:extLst>
          </p:cNvPr>
          <p:cNvGrpSpPr>
            <a:grpSpLocks noChangeAspect="1"/>
          </p:cNvGrpSpPr>
          <p:nvPr/>
        </p:nvGrpSpPr>
        <p:grpSpPr>
          <a:xfrm>
            <a:off x="5126201" y="4759733"/>
            <a:ext cx="1939591" cy="1223639"/>
            <a:chOff x="1364633" y="3444250"/>
            <a:chExt cx="3546087" cy="2237138"/>
          </a:xfrm>
        </p:grpSpPr>
        <p:pic>
          <p:nvPicPr>
            <p:cNvPr id="100" name="그림 99">
              <a:extLst>
                <a:ext uri="{FF2B5EF4-FFF2-40B4-BE49-F238E27FC236}">
                  <a16:creationId xmlns:a16="http://schemas.microsoft.com/office/drawing/2014/main" id="{8C5908EC-36FB-43F3-AF8A-1DE22F3A2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64633" y="3444250"/>
              <a:ext cx="1610227" cy="2236424"/>
            </a:xfrm>
            <a:prstGeom prst="rect">
              <a:avLst/>
            </a:prstGeom>
          </p:spPr>
        </p:pic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CAD3828F-E72A-4860-938F-DF6CFA7CB4F0}"/>
                </a:ext>
              </a:extLst>
            </p:cNvPr>
            <p:cNvSpPr/>
            <p:nvPr/>
          </p:nvSpPr>
          <p:spPr>
            <a:xfrm>
              <a:off x="2178758" y="5454798"/>
              <a:ext cx="335842" cy="160189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96" name="그림 95">
              <a:extLst>
                <a:ext uri="{FF2B5EF4-FFF2-40B4-BE49-F238E27FC236}">
                  <a16:creationId xmlns:a16="http://schemas.microsoft.com/office/drawing/2014/main" id="{6199E337-1AE6-4871-9873-60DA3E74A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00493" y="3444964"/>
              <a:ext cx="1610227" cy="2236424"/>
            </a:xfrm>
            <a:prstGeom prst="rect">
              <a:avLst/>
            </a:prstGeom>
          </p:spPr>
        </p:pic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id="{A2DB3EEF-F3ED-4831-9B75-D7B7DF9BF38F}"/>
                </a:ext>
              </a:extLst>
            </p:cNvPr>
            <p:cNvSpPr/>
            <p:nvPr/>
          </p:nvSpPr>
          <p:spPr>
            <a:xfrm>
              <a:off x="4483328" y="4776787"/>
              <a:ext cx="364898" cy="190531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4" name="연결선: 꺾임 103">
              <a:extLst>
                <a:ext uri="{FF2B5EF4-FFF2-40B4-BE49-F238E27FC236}">
                  <a16:creationId xmlns:a16="http://schemas.microsoft.com/office/drawing/2014/main" id="{D8E1810E-8242-4F55-9137-7ACC40823DC0}"/>
                </a:ext>
              </a:extLst>
            </p:cNvPr>
            <p:cNvCxnSpPr>
              <a:cxnSpLocks/>
              <a:stCxn id="102" idx="3"/>
              <a:endCxn id="103" idx="1"/>
            </p:cNvCxnSpPr>
            <p:nvPr/>
          </p:nvCxnSpPr>
          <p:spPr>
            <a:xfrm flipV="1">
              <a:off x="2514600" y="4872053"/>
              <a:ext cx="1968728" cy="662840"/>
            </a:xfrm>
            <a:prstGeom prst="bentConnector3">
              <a:avLst>
                <a:gd name="adj1" fmla="val 32970"/>
              </a:avLst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15991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9</a:t>
            </a:fld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3D6D7E45-6155-4F3B-B8AB-FCDE5E5E089A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이벤트 카드 고유 구성 요소</a:t>
            </a:r>
            <a:endParaRPr lang="en-US" altLang="ko-KR" sz="2400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2F90A6F7-748B-430D-B91F-88745A8717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332504"/>
              </p:ext>
            </p:extLst>
          </p:nvPr>
        </p:nvGraphicFramePr>
        <p:xfrm>
          <a:off x="1437302" y="1531408"/>
          <a:ext cx="9317393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8416963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고유 구성 요소 없음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이벤트 카드는 기물 카드와 스킬 카드와 달리 고유 구성 요소가 없다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전투에서 큰 역할을 하는 기물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스킬 카드와 달리 이벤트 카드의 효과를 상대적으로 수수하고 간단한 효과만을 가지기에 다른 카드와 달리 고유 구성 요소가 없는 기본적인 요소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필수 구성 요소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만 가지게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3D31ADC8-5F28-413B-B08A-C29C5D92D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8236" y="2582863"/>
            <a:ext cx="2415523" cy="3354893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BA43A60E-84B5-4FFE-BB05-B2B4DB85FBE6}"/>
              </a:ext>
            </a:extLst>
          </p:cNvPr>
          <p:cNvSpPr/>
          <p:nvPr/>
        </p:nvSpPr>
        <p:spPr>
          <a:xfrm>
            <a:off x="5042294" y="2740320"/>
            <a:ext cx="2107405" cy="25233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2DED141-BDE6-41A2-8CA5-88E448FE7D6A}"/>
              </a:ext>
            </a:extLst>
          </p:cNvPr>
          <p:cNvSpPr/>
          <p:nvPr/>
        </p:nvSpPr>
        <p:spPr>
          <a:xfrm>
            <a:off x="5042294" y="4832486"/>
            <a:ext cx="2107405" cy="25233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FD811BA-C37D-4A01-B188-565C373BC044}"/>
              </a:ext>
            </a:extLst>
          </p:cNvPr>
          <p:cNvSpPr/>
          <p:nvPr/>
        </p:nvSpPr>
        <p:spPr>
          <a:xfrm>
            <a:off x="5042294" y="5129527"/>
            <a:ext cx="2107405" cy="66347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BFC3D76-F059-44DB-BADB-03460115219A}"/>
              </a:ext>
            </a:extLst>
          </p:cNvPr>
          <p:cNvSpPr txBox="1"/>
          <p:nvPr/>
        </p:nvSpPr>
        <p:spPr>
          <a:xfrm>
            <a:off x="5285168" y="5956713"/>
            <a:ext cx="16216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카드 필수 구성 요소</a:t>
            </a:r>
          </a:p>
        </p:txBody>
      </p: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B00E73EE-9095-479B-917E-3F65E96348F3}"/>
              </a:ext>
            </a:extLst>
          </p:cNvPr>
          <p:cNvCxnSpPr>
            <a:cxnSpLocks/>
            <a:stCxn id="23" idx="3"/>
            <a:endCxn id="28" idx="1"/>
          </p:cNvCxnSpPr>
          <p:nvPr/>
        </p:nvCxnSpPr>
        <p:spPr>
          <a:xfrm flipV="1">
            <a:off x="7149699" y="2707791"/>
            <a:ext cx="642331" cy="158697"/>
          </a:xfrm>
          <a:prstGeom prst="bentConnector3">
            <a:avLst>
              <a:gd name="adj1" fmla="val 50000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EB0E029-1CE2-451A-9A07-8BA2D11775FC}"/>
              </a:ext>
            </a:extLst>
          </p:cNvPr>
          <p:cNvSpPr txBox="1"/>
          <p:nvPr/>
        </p:nvSpPr>
        <p:spPr>
          <a:xfrm>
            <a:off x="7792030" y="2569291"/>
            <a:ext cx="10768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카드 이름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0DE8812-9C1B-4E97-BE46-2F6AE58E05EE}"/>
              </a:ext>
            </a:extLst>
          </p:cNvPr>
          <p:cNvSpPr txBox="1"/>
          <p:nvPr/>
        </p:nvSpPr>
        <p:spPr>
          <a:xfrm>
            <a:off x="3323137" y="4121809"/>
            <a:ext cx="10768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b="1" dirty="0"/>
              <a:t>조건 텍스트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782F2E4-BFD3-47CB-AAF7-694B21F7E7D8}"/>
              </a:ext>
            </a:extLst>
          </p:cNvPr>
          <p:cNvSpPr txBox="1"/>
          <p:nvPr/>
        </p:nvSpPr>
        <p:spPr>
          <a:xfrm>
            <a:off x="8330444" y="5599764"/>
            <a:ext cx="10768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효과 텍스트</a:t>
            </a:r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BB273A77-0651-429F-AE70-64C17D1078E9}"/>
              </a:ext>
            </a:extLst>
          </p:cNvPr>
          <p:cNvCxnSpPr>
            <a:cxnSpLocks/>
            <a:stCxn id="29" idx="3"/>
            <a:endCxn id="24" idx="1"/>
          </p:cNvCxnSpPr>
          <p:nvPr/>
        </p:nvCxnSpPr>
        <p:spPr>
          <a:xfrm>
            <a:off x="4399965" y="4260309"/>
            <a:ext cx="642329" cy="698345"/>
          </a:xfrm>
          <a:prstGeom prst="bentConnector3">
            <a:avLst>
              <a:gd name="adj1" fmla="val 50000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연결선: 꺾임 37">
            <a:extLst>
              <a:ext uri="{FF2B5EF4-FFF2-40B4-BE49-F238E27FC236}">
                <a16:creationId xmlns:a16="http://schemas.microsoft.com/office/drawing/2014/main" id="{A9012B47-31B6-4ED0-A3D0-AAE9926C42A6}"/>
              </a:ext>
            </a:extLst>
          </p:cNvPr>
          <p:cNvCxnSpPr>
            <a:cxnSpLocks/>
            <a:stCxn id="25" idx="3"/>
            <a:endCxn id="30" idx="1"/>
          </p:cNvCxnSpPr>
          <p:nvPr/>
        </p:nvCxnSpPr>
        <p:spPr>
          <a:xfrm>
            <a:off x="7149699" y="5461266"/>
            <a:ext cx="1180745" cy="276998"/>
          </a:xfrm>
          <a:prstGeom prst="bentConnector3">
            <a:avLst>
              <a:gd name="adj1" fmla="val 50000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894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7144</TotalTime>
  <Pages>7</Pages>
  <Words>1843</Words>
  <Characters>0</Characters>
  <Application>Microsoft Office PowerPoint</Application>
  <DocSecurity>0</DocSecurity>
  <PresentationFormat>와이드스크린</PresentationFormat>
  <Lines>0</Lines>
  <Paragraphs>360</Paragraphs>
  <Slides>18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카드 디자인 가이드 - 카드 외형 디자인 및 효과 텍스트 설계 가이드 문서 -</vt:lpstr>
      <vt:lpstr>카드 디자인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yjk0401</dc:creator>
  <cp:lastModifiedBy>User</cp:lastModifiedBy>
  <cp:revision>4434</cp:revision>
  <dcterms:modified xsi:type="dcterms:W3CDTF">2025-01-03T10:49:25Z</dcterms:modified>
  <cp:version>9.103.97.45139</cp:version>
</cp:coreProperties>
</file>

<file path=docProps/thumbnail.jpeg>
</file>